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37"/>
  </p:notesMasterIdLst>
  <p:handoutMasterIdLst>
    <p:handoutMasterId r:id="rId38"/>
  </p:handoutMasterIdLst>
  <p:sldIdLst>
    <p:sldId id="1089" r:id="rId2"/>
    <p:sldId id="1087" r:id="rId3"/>
    <p:sldId id="1083" r:id="rId4"/>
    <p:sldId id="1053" r:id="rId5"/>
    <p:sldId id="1072" r:id="rId6"/>
    <p:sldId id="1074" r:id="rId7"/>
    <p:sldId id="1075" r:id="rId8"/>
    <p:sldId id="1085" r:id="rId9"/>
    <p:sldId id="1067" r:id="rId10"/>
    <p:sldId id="1065" r:id="rId11"/>
    <p:sldId id="1088" r:id="rId12"/>
    <p:sldId id="1096" r:id="rId13"/>
    <p:sldId id="1097" r:id="rId14"/>
    <p:sldId id="1057" r:id="rId15"/>
    <p:sldId id="1086" r:id="rId16"/>
    <p:sldId id="1093" r:id="rId17"/>
    <p:sldId id="1092" r:id="rId18"/>
    <p:sldId id="1068" r:id="rId19"/>
    <p:sldId id="1069" r:id="rId20"/>
    <p:sldId id="1070" r:id="rId21"/>
    <p:sldId id="1084" r:id="rId22"/>
    <p:sldId id="1071" r:id="rId23"/>
    <p:sldId id="1094" r:id="rId24"/>
    <p:sldId id="350" r:id="rId25"/>
    <p:sldId id="1058" r:id="rId26"/>
    <p:sldId id="1090" r:id="rId27"/>
    <p:sldId id="1060" r:id="rId28"/>
    <p:sldId id="1078" r:id="rId29"/>
    <p:sldId id="1061" r:id="rId30"/>
    <p:sldId id="277" r:id="rId31"/>
    <p:sldId id="278" r:id="rId32"/>
    <p:sldId id="279" r:id="rId33"/>
    <p:sldId id="280" r:id="rId34"/>
    <p:sldId id="281" r:id="rId35"/>
    <p:sldId id="439" r:id="rId36"/>
  </p:sldIdLst>
  <p:sldSz cx="10160000" cy="5715000"/>
  <p:notesSz cx="10234613" cy="70993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981F0BF-69E2-4657-9360-6A0DB6B95F01}">
          <p14:sldIdLst>
            <p14:sldId id="1089"/>
            <p14:sldId id="1087"/>
            <p14:sldId id="1083"/>
            <p14:sldId id="1053"/>
            <p14:sldId id="1072"/>
            <p14:sldId id="1074"/>
            <p14:sldId id="1075"/>
            <p14:sldId id="1085"/>
            <p14:sldId id="1067"/>
            <p14:sldId id="1065"/>
            <p14:sldId id="1088"/>
            <p14:sldId id="1096"/>
            <p14:sldId id="1097"/>
            <p14:sldId id="1057"/>
            <p14:sldId id="1086"/>
            <p14:sldId id="1093"/>
            <p14:sldId id="1092"/>
            <p14:sldId id="1068"/>
            <p14:sldId id="1069"/>
            <p14:sldId id="1070"/>
            <p14:sldId id="1084"/>
            <p14:sldId id="1071"/>
            <p14:sldId id="1094"/>
            <p14:sldId id="350"/>
            <p14:sldId id="1058"/>
            <p14:sldId id="1090"/>
            <p14:sldId id="1060"/>
            <p14:sldId id="1078"/>
            <p14:sldId id="1061"/>
            <p14:sldId id="277"/>
            <p14:sldId id="278"/>
            <p14:sldId id="279"/>
            <p14:sldId id="280"/>
            <p14:sldId id="281"/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3" userDrawn="1">
          <p15:clr>
            <a:srgbClr val="A4A3A4"/>
          </p15:clr>
        </p15:guide>
        <p15:guide id="2" pos="60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ra Ingendoh" initials="DI" lastIdx="0" clrIdx="0"/>
  <p:cmAuthor id="2" name="Jessica Casper" initials="JC" lastIdx="2" clrIdx="1">
    <p:extLst>
      <p:ext uri="{19B8F6BF-5375-455C-9EA6-DF929625EA0E}">
        <p15:presenceInfo xmlns:p15="http://schemas.microsoft.com/office/powerpoint/2012/main" userId="S::jessica.casper@Bookeye.onmicrosoft.com::d4c62023-2f7d-4e85-acbb-f7a494e12e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00"/>
    <a:srgbClr val="DCE6F6"/>
    <a:srgbClr val="578BC9"/>
    <a:srgbClr val="BAA8CF"/>
    <a:srgbClr val="0099FF"/>
    <a:srgbClr val="00B7F9"/>
    <a:srgbClr val="23B84F"/>
    <a:srgbClr val="356AFF"/>
    <a:srgbClr val="FFC90E"/>
    <a:srgbClr val="22B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319" autoAdjust="0"/>
  </p:normalViewPr>
  <p:slideViewPr>
    <p:cSldViewPr>
      <p:cViewPr varScale="1">
        <p:scale>
          <a:sx n="98" d="100"/>
          <a:sy n="98" d="100"/>
        </p:scale>
        <p:origin x="233" y="19"/>
      </p:cViewPr>
      <p:guideLst>
        <p:guide orient="horz" pos="303"/>
        <p:guide pos="60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1531" y="72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248" y="4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/>
          <a:lstStyle>
            <a:lvl1pPr algn="r">
              <a:defRPr sz="1100"/>
            </a:lvl1pPr>
          </a:lstStyle>
          <a:p>
            <a:fld id="{E6B6E3A4-0C50-47BE-8A68-9E14919E7232}" type="datetimeFigureOut">
              <a:rPr lang="de-DE" smtClean="0"/>
              <a:t>21.05.2023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743107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248" y="6743107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 anchor="b"/>
          <a:lstStyle>
            <a:lvl1pPr algn="r">
              <a:defRPr sz="1100"/>
            </a:lvl1pPr>
          </a:lstStyle>
          <a:p>
            <a:fld id="{901F6171-2E99-461E-A534-3272A2EEF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297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8" y="4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/>
          <a:lstStyle>
            <a:lvl1pPr algn="r">
              <a:defRPr sz="1100"/>
            </a:lvl1pPr>
          </a:lstStyle>
          <a:p>
            <a:fld id="{E6200AC3-512E-48AB-927E-88DEA3348CFE}" type="datetimeFigureOut">
              <a:rPr lang="de-DE" smtClean="0"/>
              <a:t>21.05.2023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51138" y="531813"/>
            <a:ext cx="4733925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4" tIns="45347" rIns="90694" bIns="4534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372171"/>
            <a:ext cx="8187690" cy="3194684"/>
          </a:xfrm>
          <a:prstGeom prst="rect">
            <a:avLst/>
          </a:prstGeom>
        </p:spPr>
        <p:txBody>
          <a:bodyPr vert="horz" lIns="90694" tIns="45347" rIns="90694" bIns="4534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743107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8" y="6743107"/>
            <a:ext cx="4434999" cy="354964"/>
          </a:xfrm>
          <a:prstGeom prst="rect">
            <a:avLst/>
          </a:prstGeom>
        </p:spPr>
        <p:txBody>
          <a:bodyPr vert="horz" lIns="90694" tIns="45347" rIns="90694" bIns="45347" rtlCol="0" anchor="b"/>
          <a:lstStyle>
            <a:lvl1pPr algn="r">
              <a:defRPr sz="1100"/>
            </a:lvl1pPr>
          </a:lstStyle>
          <a:p>
            <a:fld id="{59D395F9-628E-43D9-A64D-1470CC4194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348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3925" cy="26638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395F9-628E-43D9-A64D-1470CC41942B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6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395F9-628E-43D9-A64D-1470CC41942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12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395F9-628E-43D9-A64D-1470CC41942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67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9B5CC-DC08-4F31-9F2F-86823BB089A3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712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9B5CC-DC08-4F31-9F2F-86823BB089A3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18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©2021  Image Access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551608" y="228866"/>
            <a:ext cx="8208912" cy="952500"/>
          </a:xfrm>
          <a:prstGeom prst="rect">
            <a:avLst/>
          </a:prstGeom>
        </p:spPr>
        <p:txBody>
          <a:bodyPr/>
          <a:lstStyle>
            <a:lvl1pPr>
              <a:defRPr lang="en-US" sz="2800" noProof="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 algn="r"/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4" name="Rechteck 3"/>
          <p:cNvSpPr/>
          <p:nvPr userDrawn="1"/>
        </p:nvSpPr>
        <p:spPr>
          <a:xfrm>
            <a:off x="-16386" y="908788"/>
            <a:ext cx="1476588" cy="307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40432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9724" y="265212"/>
            <a:ext cx="7052276" cy="604119"/>
          </a:xfrm>
          <a:prstGeom prst="rect">
            <a:avLst/>
          </a:prstGeom>
        </p:spPr>
        <p:txBody>
          <a:bodyPr/>
          <a:lstStyle>
            <a:lvl1pPr>
              <a:defRPr lang="de-DE" sz="28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 algn="r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597365"/>
            <a:ext cx="4487333" cy="3507777"/>
          </a:xfrm>
          <a:prstGeom prst="rect">
            <a:avLst/>
          </a:prstGeom>
        </p:spPr>
        <p:txBody>
          <a:bodyPr/>
          <a:lstStyle>
            <a:lvl1pPr marL="507995" indent="-507995">
              <a:buFont typeface="Arial" pitchFamily="34" charset="0"/>
              <a:buChar char="•"/>
              <a:defRPr sz="3111">
                <a:latin typeface="+mn-lt"/>
              </a:defRPr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64667" y="1597365"/>
            <a:ext cx="4487333" cy="3507777"/>
          </a:xfrm>
          <a:prstGeom prst="rect">
            <a:avLst/>
          </a:prstGeom>
        </p:spPr>
        <p:txBody>
          <a:bodyPr/>
          <a:lstStyle>
            <a:lvl1pPr>
              <a:defRPr sz="3111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222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©2021  Image Access</a:t>
            </a:r>
          </a:p>
        </p:txBody>
      </p:sp>
    </p:spTree>
    <p:extLst>
      <p:ext uri="{BB962C8B-B14F-4D97-AF65-F5344CB8AC3E}">
        <p14:creationId xmlns:p14="http://schemas.microsoft.com/office/powerpoint/2010/main" val="170497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35E5-B628-4D2E-AB13-28640267F546}" type="datetimeFigureOut">
              <a:rPr lang="de-DE" smtClean="0"/>
              <a:t>21.05.2023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9137-74F4-4B63-98E2-DFC6A603F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83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4889"/>
          <a:stretch/>
        </p:blipFill>
        <p:spPr bwMode="auto">
          <a:xfrm>
            <a:off x="-11815" y="5377780"/>
            <a:ext cx="10207257" cy="35494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-11815" y="0"/>
            <a:ext cx="131264" cy="57327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83146" y="5479529"/>
            <a:ext cx="3217333" cy="151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de-DE"/>
              <a:t>©2021 Image Access</a:t>
            </a:r>
            <a:endParaRPr lang="de-DE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16387" y="212588"/>
            <a:ext cx="1575454" cy="1003412"/>
            <a:chOff x="-79845" y="258764"/>
            <a:chExt cx="1648821" cy="1204095"/>
          </a:xfrm>
        </p:grpSpPr>
        <p:sp>
          <p:nvSpPr>
            <p:cNvPr id="15" name="Rechteck 14"/>
            <p:cNvSpPr/>
            <p:nvPr userDrawn="1"/>
          </p:nvSpPr>
          <p:spPr>
            <a:xfrm>
              <a:off x="-79845" y="258764"/>
              <a:ext cx="1545352" cy="76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-79844" y="1094204"/>
              <a:ext cx="1545351" cy="368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2" name="Rechteck 1"/>
            <p:cNvSpPr/>
            <p:nvPr userDrawn="1"/>
          </p:nvSpPr>
          <p:spPr>
            <a:xfrm>
              <a:off x="1468529" y="1082699"/>
              <a:ext cx="100447" cy="3686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>
                <a:solidFill>
                  <a:schemeClr val="accent1"/>
                </a:solidFill>
              </a:endParaRPr>
            </a:p>
          </p:txBody>
        </p:sp>
      </p:grpSp>
      <p:pic>
        <p:nvPicPr>
          <p:cNvPr id="17" name="Picture 25" descr="Unbenannt-1"/>
          <p:cNvPicPr>
            <a:picLocks noChangeAspect="1" noChangeArrowheads="1"/>
          </p:cNvPicPr>
          <p:nvPr userDrawn="1"/>
        </p:nvPicPr>
        <p:blipFill>
          <a:blip r:embed="rId6" cstate="print"/>
          <a:stretch>
            <a:fillRect/>
          </a:stretch>
        </p:blipFill>
        <p:spPr bwMode="auto">
          <a:xfrm>
            <a:off x="256362" y="273774"/>
            <a:ext cx="1029957" cy="51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15"/>
          <p:cNvSpPr txBox="1"/>
          <p:nvPr userDrawn="1"/>
        </p:nvSpPr>
        <p:spPr>
          <a:xfrm>
            <a:off x="9616504" y="5401363"/>
            <a:ext cx="79208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B1D7A97-C7F5-4E94-88B2-E833EA0FCD0C}" type="slidenum">
              <a:rPr lang="de-DE" sz="1333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itchFamily="34" charset="0"/>
              </a:rPr>
              <a:t>‹Nr.›</a:t>
            </a:fld>
            <a:endParaRPr lang="de-DE" sz="1333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8" name="Fußzeilenplatzhalter 7"/>
          <p:cNvSpPr txBox="1">
            <a:spLocks/>
          </p:cNvSpPr>
          <p:nvPr userDrawn="1"/>
        </p:nvSpPr>
        <p:spPr>
          <a:xfrm>
            <a:off x="256363" y="5479529"/>
            <a:ext cx="2375365" cy="151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33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808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</p:sldLayoutIdLst>
  <p:hf sldNum="0" hdr="0" dt="0"/>
  <p:txStyles>
    <p:titleStyle>
      <a:lvl1pPr marL="0" marR="0" indent="0" algn="ctr" defTabSz="101599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44" kern="1200" baseline="0">
          <a:solidFill>
            <a:srgbClr val="27F53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support.imageaccess.de/downloads/advertisement/Certification/2019-0043336_DEU_ImageAccessGmbH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hyperlink" Target="https://www.rmx-network.com/home" TargetMode="External"/><Relationship Id="rId3" Type="http://schemas.openxmlformats.org/officeDocument/2006/relationships/hyperlink" Target="https://www.museumsbund.de/" TargetMode="External"/><Relationship Id="rId7" Type="http://schemas.openxmlformats.org/officeDocument/2006/relationships/image" Target="../media/image81.jpeg"/><Relationship Id="rId12" Type="http://schemas.openxmlformats.org/officeDocument/2006/relationships/hyperlink" Target="https://rsaorg.com/" TargetMode="External"/><Relationship Id="rId2" Type="http://schemas.openxmlformats.org/officeDocument/2006/relationships/hyperlink" Target="https://www.von-der-heydt-museum.de/" TargetMode="External"/><Relationship Id="rId16" Type="http://schemas.openxmlformats.org/officeDocument/2006/relationships/hyperlink" Target="https://www.apds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5" Type="http://schemas.openxmlformats.org/officeDocument/2006/relationships/hyperlink" Target="https://www.motio-media.de/" TargetMode="External"/><Relationship Id="rId10" Type="http://schemas.openxmlformats.org/officeDocument/2006/relationships/image" Target="../media/image84.png"/><Relationship Id="rId4" Type="http://schemas.openxmlformats.org/officeDocument/2006/relationships/hyperlink" Target="https://www.bibliotheksverband.de/" TargetMode="External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26" Type="http://schemas.openxmlformats.org/officeDocument/2006/relationships/image" Target="../media/image100.jpeg"/><Relationship Id="rId39" Type="http://schemas.openxmlformats.org/officeDocument/2006/relationships/hyperlink" Target="https://www.imageaccess.de/?page=ScannersBE5-V1A-C50ProductBrochure" TargetMode="External"/><Relationship Id="rId21" Type="http://schemas.openxmlformats.org/officeDocument/2006/relationships/hyperlink" Target="https://www.youtube.com/watch?v=B8U_KUsVwdw" TargetMode="External"/><Relationship Id="rId34" Type="http://schemas.openxmlformats.org/officeDocument/2006/relationships/image" Target="../media/image104.png"/><Relationship Id="rId42" Type="http://schemas.openxmlformats.org/officeDocument/2006/relationships/image" Target="../media/image108.png"/><Relationship Id="rId47" Type="http://schemas.openxmlformats.org/officeDocument/2006/relationships/hyperlink" Target="https://www.imageaccess.de/?page=ScannersBE5-V2SProductBrochure" TargetMode="External"/><Relationship Id="rId50" Type="http://schemas.openxmlformats.org/officeDocument/2006/relationships/image" Target="../media/image112.png"/><Relationship Id="rId7" Type="http://schemas.openxmlformats.org/officeDocument/2006/relationships/image" Target="../media/image89.png"/><Relationship Id="rId2" Type="http://schemas.openxmlformats.org/officeDocument/2006/relationships/hyperlink" Target="https://www.youtube.com/watch?v=2HmipYzUP9E" TargetMode="External"/><Relationship Id="rId16" Type="http://schemas.openxmlformats.org/officeDocument/2006/relationships/hyperlink" Target="http://www.youtube.com/user/ImageAccessScanners" TargetMode="External"/><Relationship Id="rId29" Type="http://schemas.openxmlformats.org/officeDocument/2006/relationships/hyperlink" Target="https://www.imageaccess.de/?page=ScannersBE5-V3AProductBrochure" TargetMode="External"/><Relationship Id="rId11" Type="http://schemas.openxmlformats.org/officeDocument/2006/relationships/image" Target="../media/image91.png"/><Relationship Id="rId24" Type="http://schemas.openxmlformats.org/officeDocument/2006/relationships/image" Target="../media/image99.jpeg"/><Relationship Id="rId32" Type="http://schemas.openxmlformats.org/officeDocument/2006/relationships/image" Target="../media/image103.png"/><Relationship Id="rId37" Type="http://schemas.openxmlformats.org/officeDocument/2006/relationships/hyperlink" Target="https://www.imageaccess.de/?page=ScannersBE5-V1A-C50Documentation" TargetMode="External"/><Relationship Id="rId40" Type="http://schemas.openxmlformats.org/officeDocument/2006/relationships/image" Target="../media/image107.png"/><Relationship Id="rId45" Type="http://schemas.openxmlformats.org/officeDocument/2006/relationships/hyperlink" Target="https://www.imageaccess.de/?page=ScannersBE5-V2SDocumentation" TargetMode="External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23" Type="http://schemas.openxmlformats.org/officeDocument/2006/relationships/hyperlink" Target="https://www.youtube.com/watch?v=BuIOACwCQkA" TargetMode="External"/><Relationship Id="rId28" Type="http://schemas.openxmlformats.org/officeDocument/2006/relationships/image" Target="../media/image101.png"/><Relationship Id="rId36" Type="http://schemas.openxmlformats.org/officeDocument/2006/relationships/image" Target="../media/image105.png"/><Relationship Id="rId49" Type="http://schemas.openxmlformats.org/officeDocument/2006/relationships/hyperlink" Target="https://www.imageaccess.de/?page=ScannersBE5-V1ADocumentation" TargetMode="External"/><Relationship Id="rId10" Type="http://schemas.openxmlformats.org/officeDocument/2006/relationships/hyperlink" Target="https://www.imageaccess.de/?page=ScannersBE5-V3ProductBrochure" TargetMode="External"/><Relationship Id="rId19" Type="http://schemas.openxmlformats.org/officeDocument/2006/relationships/image" Target="../media/image96.png"/><Relationship Id="rId31" Type="http://schemas.openxmlformats.org/officeDocument/2006/relationships/hyperlink" Target="https://www.imageaccess.de/?page=ScannersBE5-V3ADocumentation" TargetMode="External"/><Relationship Id="rId44" Type="http://schemas.openxmlformats.org/officeDocument/2006/relationships/image" Target="../media/image109.png"/><Relationship Id="rId52" Type="http://schemas.openxmlformats.org/officeDocument/2006/relationships/image" Target="../media/image113.png"/><Relationship Id="rId4" Type="http://schemas.openxmlformats.org/officeDocument/2006/relationships/hyperlink" Target="https://www.youtube.com/watch?v=UH-yZVweZkY" TargetMode="External"/><Relationship Id="rId9" Type="http://schemas.openxmlformats.org/officeDocument/2006/relationships/image" Target="../media/image90.png"/><Relationship Id="rId14" Type="http://schemas.openxmlformats.org/officeDocument/2006/relationships/hyperlink" Target="https://www.imageaccess.de/?page=ScannersBE5-V3Documentation" TargetMode="External"/><Relationship Id="rId22" Type="http://schemas.openxmlformats.org/officeDocument/2006/relationships/image" Target="../media/image98.png"/><Relationship Id="rId27" Type="http://schemas.openxmlformats.org/officeDocument/2006/relationships/hyperlink" Target="https://www.youtube.com/watch?v=-dIfGIv2oKw" TargetMode="External"/><Relationship Id="rId30" Type="http://schemas.openxmlformats.org/officeDocument/2006/relationships/image" Target="../media/image102.png"/><Relationship Id="rId35" Type="http://schemas.openxmlformats.org/officeDocument/2006/relationships/hyperlink" Target="https://www.imageaccess.de/?page=ScannersBE5-V2AProductBrochure" TargetMode="External"/><Relationship Id="rId43" Type="http://schemas.openxmlformats.org/officeDocument/2006/relationships/hyperlink" Target="https://www.imageaccess.de/?page=ScannersBE5-V2-ArchiveProductBrochure" TargetMode="External"/><Relationship Id="rId48" Type="http://schemas.openxmlformats.org/officeDocument/2006/relationships/image" Target="../media/image111.png"/><Relationship Id="rId8" Type="http://schemas.openxmlformats.org/officeDocument/2006/relationships/hyperlink" Target="https://www.imageaccess.de/?page=ScannersBE5-V2ProductBrochure" TargetMode="External"/><Relationship Id="rId51" Type="http://schemas.openxmlformats.org/officeDocument/2006/relationships/hyperlink" Target="https://www.imageaccess.de/?page=ScannersBE5-V1AProductBrochure" TargetMode="External"/><Relationship Id="rId3" Type="http://schemas.openxmlformats.org/officeDocument/2006/relationships/image" Target="../media/image87.png"/><Relationship Id="rId12" Type="http://schemas.openxmlformats.org/officeDocument/2006/relationships/hyperlink" Target="https://www.imageaccess.de/?page=ScannersBE5-V2Documentation" TargetMode="External"/><Relationship Id="rId17" Type="http://schemas.openxmlformats.org/officeDocument/2006/relationships/image" Target="../media/image94.png"/><Relationship Id="rId25" Type="http://schemas.openxmlformats.org/officeDocument/2006/relationships/hyperlink" Target="https://www.youtube.com/watch?v=Nx4OlR_AkXQ" TargetMode="External"/><Relationship Id="rId33" Type="http://schemas.openxmlformats.org/officeDocument/2006/relationships/hyperlink" Target="https://www.imageaccess.de/?page=ScannersBE5-V2ADocumentation" TargetMode="External"/><Relationship Id="rId38" Type="http://schemas.openxmlformats.org/officeDocument/2006/relationships/image" Target="../media/image106.png"/><Relationship Id="rId46" Type="http://schemas.openxmlformats.org/officeDocument/2006/relationships/image" Target="../media/image110.png"/><Relationship Id="rId20" Type="http://schemas.openxmlformats.org/officeDocument/2006/relationships/image" Target="../media/image97.png"/><Relationship Id="rId41" Type="http://schemas.openxmlformats.org/officeDocument/2006/relationships/hyperlink" Target="https://www.imageaccess.de/?page=ScannersBE5-V2-ArchiveDocumentat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Je8inyox2kk" TargetMode="Externa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jpeg"/><Relationship Id="rId18" Type="http://schemas.openxmlformats.org/officeDocument/2006/relationships/hyperlink" Target="https://www.imageaccess.de/?page=ScannersWT36CL-600ProductBrochure" TargetMode="External"/><Relationship Id="rId26" Type="http://schemas.openxmlformats.org/officeDocument/2006/relationships/hyperlink" Target="https://www.imageaccess.de/?page=ScannersWT48-600ProductBrochure" TargetMode="External"/><Relationship Id="rId39" Type="http://schemas.openxmlformats.org/officeDocument/2006/relationships/hyperlink" Target="http://www.youtube.com/user/ImageAccessScanners" TargetMode="External"/><Relationship Id="rId21" Type="http://schemas.openxmlformats.org/officeDocument/2006/relationships/image" Target="../media/image120.png"/><Relationship Id="rId34" Type="http://schemas.openxmlformats.org/officeDocument/2006/relationships/hyperlink" Target="https://www.imageaccess.de/?page=ScannersWT60CL-600Documentation" TargetMode="External"/><Relationship Id="rId42" Type="http://schemas.openxmlformats.org/officeDocument/2006/relationships/image" Target="../media/image96.png"/><Relationship Id="rId47" Type="http://schemas.openxmlformats.org/officeDocument/2006/relationships/hyperlink" Target="https://www.imageaccess.de/?page=ScannersWT36CL-600MF2Documentation" TargetMode="External"/><Relationship Id="rId50" Type="http://schemas.openxmlformats.org/officeDocument/2006/relationships/hyperlink" Target="https://www.imageaccess.de/?page=ScannersWT36CL-600MF5Documentation" TargetMode="External"/><Relationship Id="rId55" Type="http://schemas.openxmlformats.org/officeDocument/2006/relationships/hyperlink" Target="https://www.imageaccess.de/?page=ScannersWT36CL-600MF3ProductBrochure" TargetMode="External"/><Relationship Id="rId7" Type="http://schemas.openxmlformats.org/officeDocument/2006/relationships/image" Target="../media/image88.png"/><Relationship Id="rId2" Type="http://schemas.openxmlformats.org/officeDocument/2006/relationships/hyperlink" Target="https://www.youtube.com/watch?v=Je8inyox2kk" TargetMode="External"/><Relationship Id="rId16" Type="http://schemas.openxmlformats.org/officeDocument/2006/relationships/hyperlink" Target="https://www.youtube.com/watch?v=SXWmYvwpMqQ" TargetMode="External"/><Relationship Id="rId29" Type="http://schemas.openxmlformats.org/officeDocument/2006/relationships/image" Target="../media/image124.png"/><Relationship Id="rId11" Type="http://schemas.openxmlformats.org/officeDocument/2006/relationships/image" Target="../media/image115.png"/><Relationship Id="rId24" Type="http://schemas.openxmlformats.org/officeDocument/2006/relationships/hyperlink" Target="https://www.imageaccess.de/?page=ScannersWT36-600ProductBrochure" TargetMode="External"/><Relationship Id="rId32" Type="http://schemas.openxmlformats.org/officeDocument/2006/relationships/hyperlink" Target="https://www.imageaccess.de/?page=ScannersWT36-600Documentation" TargetMode="External"/><Relationship Id="rId37" Type="http://schemas.openxmlformats.org/officeDocument/2006/relationships/hyperlink" Target="https://www.imageaccess.de/?page=ScannersWT48-600Documentation" TargetMode="External"/><Relationship Id="rId40" Type="http://schemas.openxmlformats.org/officeDocument/2006/relationships/image" Target="../media/image94.png"/><Relationship Id="rId45" Type="http://schemas.openxmlformats.org/officeDocument/2006/relationships/image" Target="../media/image98.png"/><Relationship Id="rId53" Type="http://schemas.openxmlformats.org/officeDocument/2006/relationships/hyperlink" Target="https://www.imageaccess.de/?page=ScannersWT36CL-600MF1ProductBrochure" TargetMode="External"/><Relationship Id="rId58" Type="http://schemas.openxmlformats.org/officeDocument/2006/relationships/hyperlink" Target="https://www.imageaccess.de/?page=ScannersWT36CL-600MF6ProductBrochure" TargetMode="External"/><Relationship Id="rId5" Type="http://schemas.openxmlformats.org/officeDocument/2006/relationships/image" Target="../media/image87.png"/><Relationship Id="rId19" Type="http://schemas.openxmlformats.org/officeDocument/2006/relationships/image" Target="../media/image119.png"/><Relationship Id="rId4" Type="http://schemas.openxmlformats.org/officeDocument/2006/relationships/hyperlink" Target="https://www.youtube.com/watch?v=2HmipYzUP9E" TargetMode="External"/><Relationship Id="rId9" Type="http://schemas.openxmlformats.org/officeDocument/2006/relationships/image" Target="../media/image114.png"/><Relationship Id="rId14" Type="http://schemas.openxmlformats.org/officeDocument/2006/relationships/hyperlink" Target="https://www.youtube.com/watch?v=8BLk2S52D5s" TargetMode="External"/><Relationship Id="rId22" Type="http://schemas.openxmlformats.org/officeDocument/2006/relationships/hyperlink" Target="https://www.imageaccess.de/?page=ScannersWT60CL-600ProductBrochure" TargetMode="External"/><Relationship Id="rId27" Type="http://schemas.openxmlformats.org/officeDocument/2006/relationships/image" Target="../media/image123.png"/><Relationship Id="rId30" Type="http://schemas.openxmlformats.org/officeDocument/2006/relationships/hyperlink" Target="https://www.imageaccess.de/?page=ScannersWT48CL-600Documentation" TargetMode="External"/><Relationship Id="rId35" Type="http://schemas.openxmlformats.org/officeDocument/2006/relationships/image" Target="../media/image127.png"/><Relationship Id="rId43" Type="http://schemas.openxmlformats.org/officeDocument/2006/relationships/image" Target="../media/image97.png"/><Relationship Id="rId48" Type="http://schemas.openxmlformats.org/officeDocument/2006/relationships/hyperlink" Target="https://www.imageaccess.de/?page=ScannersWT36CL-600MF3Documentation" TargetMode="External"/><Relationship Id="rId56" Type="http://schemas.openxmlformats.org/officeDocument/2006/relationships/hyperlink" Target="https://www.imageaccess.de/?page=ScannersWT36CL-600MF4ProductBrochure" TargetMode="External"/><Relationship Id="rId8" Type="http://schemas.openxmlformats.org/officeDocument/2006/relationships/hyperlink" Target="https://www.youtube.com/watch?v=l9N0CEoY8ww" TargetMode="External"/><Relationship Id="rId51" Type="http://schemas.openxmlformats.org/officeDocument/2006/relationships/hyperlink" Target="https://www.imageaccess.de/?page=ScannersWT36CL-600MF6Documentation" TargetMode="External"/><Relationship Id="rId3" Type="http://schemas.openxmlformats.org/officeDocument/2006/relationships/image" Target="../media/image89.png"/><Relationship Id="rId12" Type="http://schemas.openxmlformats.org/officeDocument/2006/relationships/hyperlink" Target="https://www.youtube.com/watch?v=kk7_woM8BYY" TargetMode="External"/><Relationship Id="rId17" Type="http://schemas.openxmlformats.org/officeDocument/2006/relationships/image" Target="../media/image118.jpeg"/><Relationship Id="rId25" Type="http://schemas.openxmlformats.org/officeDocument/2006/relationships/image" Target="../media/image122.png"/><Relationship Id="rId33" Type="http://schemas.openxmlformats.org/officeDocument/2006/relationships/image" Target="../media/image126.png"/><Relationship Id="rId38" Type="http://schemas.openxmlformats.org/officeDocument/2006/relationships/image" Target="../media/image128.png"/><Relationship Id="rId46" Type="http://schemas.openxmlformats.org/officeDocument/2006/relationships/hyperlink" Target="https://www.imageaccess.de/?page=ScannersWT36CL-600MF1Documentation" TargetMode="External"/><Relationship Id="rId20" Type="http://schemas.openxmlformats.org/officeDocument/2006/relationships/hyperlink" Target="https://www.imageaccess.de/?page=ScannersWT48CL-600ProductBrochure" TargetMode="External"/><Relationship Id="rId41" Type="http://schemas.openxmlformats.org/officeDocument/2006/relationships/image" Target="../media/image95.png"/><Relationship Id="rId54" Type="http://schemas.openxmlformats.org/officeDocument/2006/relationships/hyperlink" Target="https://www.imageaccess.de/?page=ScannersWT36CL-600MF2ProductBrochur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UH-yZVweZkY" TargetMode="External"/><Relationship Id="rId15" Type="http://schemas.openxmlformats.org/officeDocument/2006/relationships/image" Target="../media/image117.jpeg"/><Relationship Id="rId23" Type="http://schemas.openxmlformats.org/officeDocument/2006/relationships/image" Target="../media/image121.png"/><Relationship Id="rId28" Type="http://schemas.openxmlformats.org/officeDocument/2006/relationships/hyperlink" Target="https://www.imageaccess.de/?page=ScannersWT36CL-600Documentation" TargetMode="External"/><Relationship Id="rId36" Type="http://schemas.openxmlformats.org/officeDocument/2006/relationships/hyperlink" Target="https://www.imageaccess.de/?page=ScannersWT42-600Documentation" TargetMode="External"/><Relationship Id="rId49" Type="http://schemas.openxmlformats.org/officeDocument/2006/relationships/hyperlink" Target="https://www.imageaccess.de/?page=ScannersWT36CL-600MF4Documentation" TargetMode="External"/><Relationship Id="rId57" Type="http://schemas.openxmlformats.org/officeDocument/2006/relationships/hyperlink" Target="https://www.imageaccess.de/?page=ScannersWT36CL-600MF5ProductBrochure" TargetMode="External"/><Relationship Id="rId10" Type="http://schemas.openxmlformats.org/officeDocument/2006/relationships/hyperlink" Target="https://www.youtube.com/watch?v=neLHtB4qN_E" TargetMode="External"/><Relationship Id="rId31" Type="http://schemas.openxmlformats.org/officeDocument/2006/relationships/image" Target="../media/image125.png"/><Relationship Id="rId44" Type="http://schemas.openxmlformats.org/officeDocument/2006/relationships/hyperlink" Target="https://www.youtube.com/watch?v=B8U_KUsVwdw" TargetMode="External"/><Relationship Id="rId52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openxmlformats.org/officeDocument/2006/relationships/hyperlink" Target="https://www.imageaccess.de/?page=ScannersWT12-650Documentation" TargetMode="External"/><Relationship Id="rId26" Type="http://schemas.openxmlformats.org/officeDocument/2006/relationships/image" Target="../media/image136.png"/><Relationship Id="rId21" Type="http://schemas.openxmlformats.org/officeDocument/2006/relationships/image" Target="../media/image94.png"/><Relationship Id="rId34" Type="http://schemas.openxmlformats.org/officeDocument/2006/relationships/image" Target="../media/image140.png"/><Relationship Id="rId7" Type="http://schemas.openxmlformats.org/officeDocument/2006/relationships/image" Target="../media/image88.png"/><Relationship Id="rId12" Type="http://schemas.openxmlformats.org/officeDocument/2006/relationships/hyperlink" Target="https://www.imageaccess.de/?page=ScannersWT12-650ProductBrochure" TargetMode="External"/><Relationship Id="rId17" Type="http://schemas.openxmlformats.org/officeDocument/2006/relationships/image" Target="../media/image134.png"/><Relationship Id="rId25" Type="http://schemas.openxmlformats.org/officeDocument/2006/relationships/hyperlink" Target="https://www.imageaccess.de/?page=ScannersWT24F-600ProductBrochure" TargetMode="External"/><Relationship Id="rId33" Type="http://schemas.openxmlformats.org/officeDocument/2006/relationships/hyperlink" Target="https://www.youtube.com/watch?v=ohwsrR0y0aE" TargetMode="External"/><Relationship Id="rId38" Type="http://schemas.openxmlformats.org/officeDocument/2006/relationships/image" Target="../media/image142.png"/><Relationship Id="rId2" Type="http://schemas.openxmlformats.org/officeDocument/2006/relationships/hyperlink" Target="https://www.youtube.com/watch?v=Je8inyox2kk" TargetMode="External"/><Relationship Id="rId16" Type="http://schemas.openxmlformats.org/officeDocument/2006/relationships/hyperlink" Target="https://www.imageaccess.de/?page=ScannersWT25-650Documentation" TargetMode="External"/><Relationship Id="rId20" Type="http://schemas.openxmlformats.org/officeDocument/2006/relationships/hyperlink" Target="http://www.youtube.com/user/ImageAccessScanners" TargetMode="External"/><Relationship Id="rId29" Type="http://schemas.openxmlformats.org/officeDocument/2006/relationships/hyperlink" Target="https://www.imageaccess.de/?page=ScannersWT12-SPECTRUMProductBrochur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UH-yZVweZkY" TargetMode="External"/><Relationship Id="rId11" Type="http://schemas.openxmlformats.org/officeDocument/2006/relationships/image" Target="../media/image131.png"/><Relationship Id="rId24" Type="http://schemas.openxmlformats.org/officeDocument/2006/relationships/image" Target="../media/image97.png"/><Relationship Id="rId32" Type="http://schemas.openxmlformats.org/officeDocument/2006/relationships/image" Target="../media/image139.png"/><Relationship Id="rId37" Type="http://schemas.openxmlformats.org/officeDocument/2006/relationships/hyperlink" Target="https://www.youtube.com/watch?v=kYQJUUinZFs" TargetMode="External"/><Relationship Id="rId5" Type="http://schemas.openxmlformats.org/officeDocument/2006/relationships/image" Target="../media/image87.png"/><Relationship Id="rId15" Type="http://schemas.openxmlformats.org/officeDocument/2006/relationships/image" Target="../media/image133.png"/><Relationship Id="rId23" Type="http://schemas.openxmlformats.org/officeDocument/2006/relationships/image" Target="../media/image96.png"/><Relationship Id="rId28" Type="http://schemas.openxmlformats.org/officeDocument/2006/relationships/image" Target="../media/image137.png"/><Relationship Id="rId36" Type="http://schemas.openxmlformats.org/officeDocument/2006/relationships/image" Target="../media/image141.png"/><Relationship Id="rId10" Type="http://schemas.openxmlformats.org/officeDocument/2006/relationships/hyperlink" Target="https://www.youtube.com/watch?v=wDvUW2OMy5k" TargetMode="External"/><Relationship Id="rId19" Type="http://schemas.openxmlformats.org/officeDocument/2006/relationships/image" Target="../media/image135.png"/><Relationship Id="rId31" Type="http://schemas.openxmlformats.org/officeDocument/2006/relationships/hyperlink" Target="https://www.imageaccess.de/?page=ScannersWT12-SPECTRUMDocumentation" TargetMode="External"/><Relationship Id="rId4" Type="http://schemas.openxmlformats.org/officeDocument/2006/relationships/hyperlink" Target="https://www.youtube.com/watch?v=2HmipYzUP9E" TargetMode="External"/><Relationship Id="rId9" Type="http://schemas.openxmlformats.org/officeDocument/2006/relationships/image" Target="../media/image130.png"/><Relationship Id="rId14" Type="http://schemas.openxmlformats.org/officeDocument/2006/relationships/hyperlink" Target="https://www.imageaccess.de/?page=ScannersWT25-650ProductBrochure" TargetMode="External"/><Relationship Id="rId22" Type="http://schemas.openxmlformats.org/officeDocument/2006/relationships/image" Target="../media/image95.png"/><Relationship Id="rId27" Type="http://schemas.openxmlformats.org/officeDocument/2006/relationships/hyperlink" Target="https://www.imageaccess.de/?page=ScannersWT24F-600Documentation" TargetMode="External"/><Relationship Id="rId30" Type="http://schemas.openxmlformats.org/officeDocument/2006/relationships/image" Target="../media/image138.png"/><Relationship Id="rId35" Type="http://schemas.openxmlformats.org/officeDocument/2006/relationships/hyperlink" Target="https://www.youtube.com/watch?v=k_MhQHeZy50" TargetMode="External"/><Relationship Id="rId8" Type="http://schemas.openxmlformats.org/officeDocument/2006/relationships/hyperlink" Target="https://www.youtube.com/watch?v=Iz7Qlj8AWc0" TargetMode="External"/><Relationship Id="rId3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hyperlink" Target="https://www.imageaccess.de/?page=ScannersWT36ART-600ProductBrochure" TargetMode="External"/><Relationship Id="rId18" Type="http://schemas.openxmlformats.org/officeDocument/2006/relationships/image" Target="../media/image94.png"/><Relationship Id="rId3" Type="http://schemas.openxmlformats.org/officeDocument/2006/relationships/hyperlink" Target="https://www.youtube.com/watch?v=Je8inyox2kk" TargetMode="External"/><Relationship Id="rId21" Type="http://schemas.openxmlformats.org/officeDocument/2006/relationships/image" Target="../media/image97.png"/><Relationship Id="rId7" Type="http://schemas.openxmlformats.org/officeDocument/2006/relationships/hyperlink" Target="https://www.youtube.com/watch?v=UH-yZVweZkY" TargetMode="External"/><Relationship Id="rId12" Type="http://schemas.openxmlformats.org/officeDocument/2006/relationships/image" Target="../media/image144.png"/><Relationship Id="rId17" Type="http://schemas.openxmlformats.org/officeDocument/2006/relationships/hyperlink" Target="http://www.youtube.com/user/ImageAccessScanners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6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hyperlink" Target="https://www.youtube.com/watch?v=_lsAdnV1diU" TargetMode="External"/><Relationship Id="rId5" Type="http://schemas.openxmlformats.org/officeDocument/2006/relationships/hyperlink" Target="https://www.youtube.com/watch?v=2HmipYzUP9E" TargetMode="External"/><Relationship Id="rId15" Type="http://schemas.openxmlformats.org/officeDocument/2006/relationships/hyperlink" Target="https://www.imageaccess.de/?page=ScannersWT36ART-600Documentation" TargetMode="External"/><Relationship Id="rId10" Type="http://schemas.openxmlformats.org/officeDocument/2006/relationships/image" Target="../media/image143.png"/><Relationship Id="rId19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hyperlink" Target="https://www.youtube.com/watch?v=L5uFS1zwdUU" TargetMode="External"/><Relationship Id="rId14" Type="http://schemas.openxmlformats.org/officeDocument/2006/relationships/image" Target="../media/image1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49.png"/><Relationship Id="rId18" Type="http://schemas.openxmlformats.org/officeDocument/2006/relationships/hyperlink" Target="https://www.imageaccess.de/?page=ScannersThirdPartyProductsPlanScan4838" TargetMode="External"/><Relationship Id="rId3" Type="http://schemas.openxmlformats.org/officeDocument/2006/relationships/hyperlink" Target="https://www.youtube.com/watch?v=UH-yZVweZkY" TargetMode="External"/><Relationship Id="rId21" Type="http://schemas.openxmlformats.org/officeDocument/2006/relationships/image" Target="../media/image153.png"/><Relationship Id="rId7" Type="http://schemas.openxmlformats.org/officeDocument/2006/relationships/image" Target="../media/image97.png"/><Relationship Id="rId12" Type="http://schemas.openxmlformats.org/officeDocument/2006/relationships/image" Target="../media/image148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imageaccess.de/?page=ScannersThirdPartyProductsPlanScan3650" TargetMode="External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hyperlink" Target="https://www.imageaccess.de/?page=ScannersThirdPartyProductsArchivePRO" TargetMode="External"/><Relationship Id="rId24" Type="http://schemas.openxmlformats.org/officeDocument/2006/relationships/image" Target="../media/image156.png"/><Relationship Id="rId5" Type="http://schemas.openxmlformats.org/officeDocument/2006/relationships/hyperlink" Target="http://www.youtube.com/user/ImageAccessScanners" TargetMode="External"/><Relationship Id="rId15" Type="http://schemas.openxmlformats.org/officeDocument/2006/relationships/hyperlink" Target="https://www.imageaccess.de/?page=ScannersThirdPartyProductsPlanScan3650FB" TargetMode="External"/><Relationship Id="rId23" Type="http://schemas.openxmlformats.org/officeDocument/2006/relationships/image" Target="../media/image155.png"/><Relationship Id="rId10" Type="http://schemas.openxmlformats.org/officeDocument/2006/relationships/image" Target="../media/image147.png"/><Relationship Id="rId19" Type="http://schemas.openxmlformats.org/officeDocument/2006/relationships/image" Target="../media/image96.png"/><Relationship Id="rId4" Type="http://schemas.openxmlformats.org/officeDocument/2006/relationships/image" Target="../media/image88.png"/><Relationship Id="rId9" Type="http://schemas.openxmlformats.org/officeDocument/2006/relationships/hyperlink" Target="https://www.imageaccess.de/?page=ScannersThirdPartyProductsWideScan" TargetMode="Externa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hyperlink" Target="https://www.imageaccess.de/" TargetMode="External"/><Relationship Id="rId7" Type="http://schemas.openxmlformats.org/officeDocument/2006/relationships/hyperlink" Target="https://www.imageaccess.de/?page=NewsNewsletter" TargetMode="External"/><Relationship Id="rId2" Type="http://schemas.openxmlformats.org/officeDocument/2006/relationships/hyperlink" Target="mailto:klepsch@imageaccess.d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mageaccess.de/?page=DistributorsProductCatalog" TargetMode="External"/><Relationship Id="rId5" Type="http://schemas.openxmlformats.org/officeDocument/2006/relationships/hyperlink" Target="https://www.imageaccess.de/?page=DistributorsFind" TargetMode="External"/><Relationship Id="rId4" Type="http://schemas.openxmlformats.org/officeDocument/2006/relationships/hyperlink" Target="https://www.imageaccess.u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ageaccess.de/?page=ScannersWideformat&amp;lang=de" TargetMode="External"/><Relationship Id="rId13" Type="http://schemas.openxmlformats.org/officeDocument/2006/relationships/hyperlink" Target="https://www.imageaccess.de/?page=ScannersWT48CL-600&amp;lang=de" TargetMode="External"/><Relationship Id="rId18" Type="http://schemas.openxmlformats.org/officeDocument/2006/relationships/hyperlink" Target="http://support.imageaccess.de/downloads/advertisement/Brochure/Product_Catalog_EN.pdf" TargetMode="External"/><Relationship Id="rId3" Type="http://schemas.openxmlformats.org/officeDocument/2006/relationships/hyperlink" Target="https://www.imageaccess.de/?page=ScannersBE4-SGS-V2Kiosk&amp;lang=de" TargetMode="External"/><Relationship Id="rId21" Type="http://schemas.openxmlformats.org/officeDocument/2006/relationships/hyperlink" Target="https://www.imageaccess.de/?page=ScannersBE4-SGS-V2Basic&amp;lang=de" TargetMode="External"/><Relationship Id="rId7" Type="http://schemas.openxmlformats.org/officeDocument/2006/relationships/hyperlink" Target="https://www.imageaccess.de/?page=ScannersBE4-SGS-V1-C35&amp;lang=de" TargetMode="External"/><Relationship Id="rId12" Type="http://schemas.openxmlformats.org/officeDocument/2006/relationships/hyperlink" Target="https://www.imageaccess.de/?page=ScannersWT36CL-600&amp;lang=de" TargetMode="External"/><Relationship Id="rId17" Type="http://schemas.openxmlformats.org/officeDocument/2006/relationships/hyperlink" Target="https://www.imageaccess.de/?page=ScannersWT60CL-600&amp;lang=de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imageaccess.de/?page=ScannersWT25-650&amp;lang=de" TargetMode="External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mageaccess.de/?page=ScannersBE4-SGS-V1&amp;lang=de" TargetMode="External"/><Relationship Id="rId11" Type="http://schemas.openxmlformats.org/officeDocument/2006/relationships/hyperlink" Target="https://www.imageaccess.de/?page=ScannersWT36ART-600&amp;lang=en" TargetMode="External"/><Relationship Id="rId5" Type="http://schemas.openxmlformats.org/officeDocument/2006/relationships/hyperlink" Target="https://www.imageaccess.de/?page=ScannersBE4-SGS-V3Kiosk&amp;lang=de" TargetMode="External"/><Relationship Id="rId15" Type="http://schemas.openxmlformats.org/officeDocument/2006/relationships/hyperlink" Target="https://www.imageaccess.de/?page=ScannersWT12-650&amp;lang=de" TargetMode="External"/><Relationship Id="rId10" Type="http://schemas.openxmlformats.org/officeDocument/2006/relationships/hyperlink" Target="https://www.imageaccess.de/?page=ScannersWT48-600&amp;lang=de" TargetMode="External"/><Relationship Id="rId19" Type="http://schemas.openxmlformats.org/officeDocument/2006/relationships/image" Target="../media/image28.png"/><Relationship Id="rId4" Type="http://schemas.openxmlformats.org/officeDocument/2006/relationships/hyperlink" Target="https://www.imageaccess.de/?page=ScannersBookscanner&amp;lang=de" TargetMode="External"/><Relationship Id="rId9" Type="http://schemas.openxmlformats.org/officeDocument/2006/relationships/hyperlink" Target="https://www.imageaccess.de/?page=ScannersWT36-600&amp;lang=de" TargetMode="External"/><Relationship Id="rId14" Type="http://schemas.openxmlformats.org/officeDocument/2006/relationships/hyperlink" Target="https://www.imageaccess.de/?page=ScannersFlatbed&amp;lang=d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9458" y="5524463"/>
            <a:ext cx="272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Unternehmenspräsentation</a:t>
            </a:r>
          </a:p>
        </p:txBody>
      </p:sp>
      <p:sp>
        <p:nvSpPr>
          <p:cNvPr id="13" name="Titel 1"/>
          <p:cNvSpPr>
            <a:spLocks noGrp="1"/>
          </p:cNvSpPr>
          <p:nvPr/>
        </p:nvSpPr>
        <p:spPr>
          <a:xfrm>
            <a:off x="411291" y="1237459"/>
            <a:ext cx="9361041" cy="33113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667" b="1" dirty="0">
                <a:latin typeface="+mn-lt"/>
                <a:ea typeface="+mn-ea"/>
              </a:rPr>
              <a:t>/</a:t>
            </a:r>
            <a:r>
              <a:rPr lang="en-US" sz="2667" b="1" dirty="0">
                <a:solidFill>
                  <a:srgbClr val="FF0000"/>
                </a:solidFill>
                <a:latin typeface="+mn-lt"/>
                <a:ea typeface="+mn-ea"/>
              </a:rPr>
              <a:t>/</a:t>
            </a:r>
            <a:r>
              <a:rPr lang="en-US" sz="2667" b="1" dirty="0">
                <a:solidFill>
                  <a:srgbClr val="FFCC00"/>
                </a:solidFill>
                <a:latin typeface="+mn-lt"/>
                <a:ea typeface="+mn-ea"/>
              </a:rPr>
              <a:t>/ </a:t>
            </a:r>
            <a:r>
              <a:rPr lang="en-US" sz="2667" b="1" dirty="0">
                <a:latin typeface="+mn-lt"/>
                <a:ea typeface="+mn-ea"/>
              </a:rPr>
              <a:t>Erfahrung ist die Grundlage des Erfolgs</a:t>
            </a:r>
          </a:p>
          <a:p>
            <a:r>
              <a:rPr lang="en-US" sz="2667" b="1" dirty="0">
                <a:solidFill>
                  <a:srgbClr val="0070C0"/>
                </a:solidFill>
                <a:latin typeface="+mn-lt"/>
                <a:ea typeface="+mn-ea"/>
              </a:rPr>
              <a:t>Image Access feiert sein 30-jähriges Bestehen</a:t>
            </a:r>
            <a:br>
              <a:rPr lang="en-US" sz="2667" b="1" dirty="0">
                <a:solidFill>
                  <a:srgbClr val="0070C0"/>
                </a:solidFill>
                <a:latin typeface="+mn-lt"/>
                <a:ea typeface="+mn-ea"/>
              </a:rPr>
            </a:br>
            <a:br>
              <a:rPr lang="en-US" sz="3556" dirty="0"/>
            </a:br>
            <a:br>
              <a:rPr lang="en-US" sz="3556" dirty="0"/>
            </a:br>
            <a:br>
              <a:rPr lang="en-US" sz="3556" dirty="0"/>
            </a:br>
            <a:endParaRPr lang="en-US" sz="3556" b="1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0" y="923954"/>
            <a:ext cx="2119671" cy="40004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de-DE" sz="2889" dirty="0">
              <a:solidFill>
                <a:schemeClr val="tx1"/>
              </a:solidFill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-1" y="913284"/>
            <a:ext cx="1551609" cy="28492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Unternehmen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2F96B03-4741-4F2D-AF51-85A4182408B3}"/>
              </a:ext>
            </a:extLst>
          </p:cNvPr>
          <p:cNvSpPr/>
          <p:nvPr/>
        </p:nvSpPr>
        <p:spPr>
          <a:xfrm>
            <a:off x="2150523" y="3812224"/>
            <a:ext cx="1448161" cy="15339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863D866-2E72-4171-93A9-7720FB909D80}"/>
              </a:ext>
            </a:extLst>
          </p:cNvPr>
          <p:cNvSpPr/>
          <p:nvPr/>
        </p:nvSpPr>
        <p:spPr>
          <a:xfrm>
            <a:off x="3614470" y="2270027"/>
            <a:ext cx="1448161" cy="15339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578C437-D7A0-403F-B307-9F082FF94DA6}"/>
              </a:ext>
            </a:extLst>
          </p:cNvPr>
          <p:cNvSpPr/>
          <p:nvPr/>
        </p:nvSpPr>
        <p:spPr>
          <a:xfrm>
            <a:off x="5057449" y="3812166"/>
            <a:ext cx="1448161" cy="15339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36F3F71-E58D-4D9E-A23F-5030C47A9B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48" y="4126403"/>
            <a:ext cx="1448161" cy="92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0E277289-C37F-41DE-9AD7-75252910A1EB}"/>
              </a:ext>
            </a:extLst>
          </p:cNvPr>
          <p:cNvSpPr/>
          <p:nvPr/>
        </p:nvSpPr>
        <p:spPr>
          <a:xfrm>
            <a:off x="6521879" y="2270027"/>
            <a:ext cx="1448161" cy="15339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046D2093-C34D-4786-A102-AF616811BF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38" y="2469695"/>
            <a:ext cx="1132642" cy="1206872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745B0EAE-6B0B-4E4A-84D5-40B589B2438E}"/>
              </a:ext>
            </a:extLst>
          </p:cNvPr>
          <p:cNvSpPr/>
          <p:nvPr/>
        </p:nvSpPr>
        <p:spPr>
          <a:xfrm>
            <a:off x="7964374" y="3812166"/>
            <a:ext cx="1448161" cy="15339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EA7D8F5-6BBA-4300-B5BD-D23AA8CA03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650" y="4002561"/>
            <a:ext cx="1373608" cy="109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F9B3177-B48B-4F42-869D-F5313EB169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445" y="3943090"/>
            <a:ext cx="1061552" cy="136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CF3BDEB-1BFE-4264-81B8-20990B718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52" y="2244256"/>
            <a:ext cx="1439019" cy="1558202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16721C0-7D82-EA66-A0AA-33B716C3D4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2140" y="2427737"/>
            <a:ext cx="737447" cy="1248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:a14="http://schemas.microsoft.com/office/drawing/2010/main" xmlns:a16="http://schemas.microsoft.com/office/drawing/2014/main"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5283436-1E83-4AEA-94ED-69AAF1E4E431}"/>
              </a:ext>
            </a:extLst>
          </p:cNvPr>
          <p:cNvSpPr/>
          <p:nvPr/>
        </p:nvSpPr>
        <p:spPr>
          <a:xfrm>
            <a:off x="5276298" y="1049322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Bookeye 5-Scanner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BE 5 V2+V3</a:t>
            </a:r>
          </a:p>
        </p:txBody>
      </p:sp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86F30C7B-7031-4232-A409-9CFEEF6771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9545" y="1632415"/>
            <a:ext cx="1740432" cy="239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3478DD-1AAA-431E-9234-D81EF170F2D2}"/>
              </a:ext>
            </a:extLst>
          </p:cNvPr>
          <p:cNvSpPr txBox="1"/>
          <p:nvPr/>
        </p:nvSpPr>
        <p:spPr>
          <a:xfrm>
            <a:off x="1407592" y="1235384"/>
            <a:ext cx="3868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DIN A3+ - DIN A1+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400 - 600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1,3 s bei 300 dpi, 2,4 s bei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Verschiedene Dateiformate, darunter PDF, TIFF, JPEG, AutoCAD, 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64 bit Linux, Intel Core Generation 9 Prozessor, 250GB SSD, 8 GB 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Live-Bildvorschau auf 21-Zoll-Full-HD-Multitouchscreen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Neue magnetisch gekoppelte Buchwippe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 separat gesteuerte LED-Lampen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Erfüllt die Anforderungen von FADGI, </a:t>
            </a:r>
            <a:r>
              <a:rPr lang="en-US" sz="1600" dirty="0" err="1"/>
              <a:t>Metamorfoze </a:t>
            </a:r>
            <a:r>
              <a:rPr lang="en-US" sz="1600" dirty="0"/>
              <a:t>und ISO 19264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C856968-B273-4786-A35F-55C843D5E463}"/>
              </a:ext>
            </a:extLst>
          </p:cNvPr>
          <p:cNvSpPr txBox="1"/>
          <p:nvPr/>
        </p:nvSpPr>
        <p:spPr>
          <a:xfrm>
            <a:off x="497902" y="4876724"/>
            <a:ext cx="955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					              Bookeye 5 V3 Bookeye 5 V2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B70A63-04C7-469D-8C5A-639F07B0226C}"/>
              </a:ext>
            </a:extLst>
          </p:cNvPr>
          <p:cNvSpPr txBox="1"/>
          <p:nvPr/>
        </p:nvSpPr>
        <p:spPr>
          <a:xfrm>
            <a:off x="1695624" y="866473"/>
            <a:ext cx="23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NEUE GENERATION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A089B38-2AF5-490F-9836-C1D31014C5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718" y="1624626"/>
            <a:ext cx="2183496" cy="2438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4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5283436-1E83-4AEA-94ED-69AAF1E4E431}"/>
              </a:ext>
            </a:extLst>
          </p:cNvPr>
          <p:cNvSpPr/>
          <p:nvPr/>
        </p:nvSpPr>
        <p:spPr>
          <a:xfrm>
            <a:off x="5276298" y="1049322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Bookeye 5-Scanner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BE 5 V2+V3</a:t>
            </a:r>
          </a:p>
        </p:txBody>
      </p:sp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86F30C7B-7031-4232-A409-9CFEEF6771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040" y="2064207"/>
            <a:ext cx="2240468" cy="158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3478DD-1AAA-431E-9234-D81EF170F2D2}"/>
              </a:ext>
            </a:extLst>
          </p:cNvPr>
          <p:cNvSpPr txBox="1"/>
          <p:nvPr/>
        </p:nvSpPr>
        <p:spPr>
          <a:xfrm>
            <a:off x="1407592" y="1235384"/>
            <a:ext cx="38263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DIN A3+, DIN A2+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600 x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1,3 s bei 300 dpi, 2,4 s bei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Neue motorisierte V-Glasplatte für besonders schonende Digitalisierung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Neues Bedienfeld mit animierten Funktionstasten</a:t>
            </a:r>
          </a:p>
          <a:p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C856968-B273-4786-A35F-55C843D5E463}"/>
              </a:ext>
            </a:extLst>
          </p:cNvPr>
          <p:cNvSpPr txBox="1"/>
          <p:nvPr/>
        </p:nvSpPr>
        <p:spPr>
          <a:xfrm>
            <a:off x="497902" y="4876724"/>
            <a:ext cx="955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         			 	              	       	   Bookeye </a:t>
            </a:r>
            <a:r>
              <a:rPr lang="en-US" dirty="0"/>
              <a:t>5 V3A/V2A Automatisch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B70A63-04C7-469D-8C5A-639F07B0226C}"/>
              </a:ext>
            </a:extLst>
          </p:cNvPr>
          <p:cNvSpPr txBox="1"/>
          <p:nvPr/>
        </p:nvSpPr>
        <p:spPr>
          <a:xfrm>
            <a:off x="1695624" y="866473"/>
            <a:ext cx="23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6A00"/>
                </a:solidFill>
              </a:rPr>
              <a:t>NEUE GENERATION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1AC2B5-BB0C-4C5D-B4D7-62DEBD2772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093" y="2117172"/>
            <a:ext cx="2361505" cy="14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17DFA14-77D2-4AF8-933C-231EB79E6704}"/>
              </a:ext>
            </a:extLst>
          </p:cNvPr>
          <p:cNvSpPr/>
          <p:nvPr/>
        </p:nvSpPr>
        <p:spPr>
          <a:xfrm>
            <a:off x="5276298" y="927103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Bookeye 5-Scanner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©2023 Image Access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BE5 V2 Semi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ABBBF02-A63D-478B-AAAE-A0ACBA6BFE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518" y="1633364"/>
            <a:ext cx="360040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2412F1C-F599-4FD2-8046-BE93FD56166C}"/>
              </a:ext>
            </a:extLst>
          </p:cNvPr>
          <p:cNvSpPr txBox="1"/>
          <p:nvPr/>
        </p:nvSpPr>
        <p:spPr>
          <a:xfrm>
            <a:off x="196297" y="4735170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					 	             Bookeye 5 V2 </a:t>
            </a:r>
            <a:r>
              <a:rPr lang="de-DE" dirty="0" err="1"/>
              <a:t>Semiautomatic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745D40-0B1B-40E7-9E42-6F1EEA743BC0}"/>
              </a:ext>
            </a:extLst>
          </p:cNvPr>
          <p:cNvSpPr txBox="1"/>
          <p:nvPr/>
        </p:nvSpPr>
        <p:spPr>
          <a:xfrm>
            <a:off x="1423193" y="1276185"/>
            <a:ext cx="34605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DIN A2+, </a:t>
            </a:r>
            <a:r>
              <a:rPr lang="en-US" sz="1600" b="0" i="0" dirty="0">
                <a:solidFill>
                  <a:srgbClr val="262E38"/>
                </a:solidFill>
                <a:effectLst/>
              </a:rPr>
              <a:t>max. Dokumentengröße 460 x 620 mm (18 x 24 Zoll)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600 x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1,6 s bei 300 dpi, 3,0 s bei 600 dpi</a:t>
            </a:r>
          </a:p>
          <a:p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Selbsteinstellende V-förmige Buchwippe 120 - 180 Grad kann 10 cm anheben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Motorgetriebene </a:t>
            </a:r>
            <a:r>
              <a:rPr lang="en-US" sz="1600" b="0" i="0" dirty="0">
                <a:solidFill>
                  <a:srgbClr val="262E38"/>
                </a:solidFill>
                <a:effectLst/>
              </a:rPr>
              <a:t>V-förmige Glasplatte </a:t>
            </a:r>
            <a:r>
              <a:rPr lang="en-US" sz="1600" dirty="0"/>
              <a:t>zum Scannen von empfindlichem Material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C237F6-9C41-4346-9E00-93CFDAA596FB}"/>
              </a:ext>
            </a:extLst>
          </p:cNvPr>
          <p:cNvSpPr txBox="1"/>
          <p:nvPr/>
        </p:nvSpPr>
        <p:spPr>
          <a:xfrm>
            <a:off x="1695624" y="869331"/>
            <a:ext cx="23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6A00"/>
                </a:solidFill>
              </a:rPr>
              <a:t>NEUE GENERATION</a:t>
            </a:r>
          </a:p>
        </p:txBody>
      </p:sp>
    </p:spTree>
    <p:extLst>
      <p:ext uri="{BB962C8B-B14F-4D97-AF65-F5344CB8AC3E}">
        <p14:creationId xmlns:p14="http://schemas.microsoft.com/office/powerpoint/2010/main" val="29906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17DFA14-77D2-4AF8-933C-231EB79E6704}"/>
              </a:ext>
            </a:extLst>
          </p:cNvPr>
          <p:cNvSpPr/>
          <p:nvPr/>
        </p:nvSpPr>
        <p:spPr>
          <a:xfrm>
            <a:off x="5276298" y="927103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Bookeye 5-Scanner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©2023 Image Access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BE5 V2 Archiv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ABBBF02-A63D-478B-AAAE-A0ACBA6BFE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493" y="1633364"/>
            <a:ext cx="335845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2412F1C-F599-4FD2-8046-BE93FD56166C}"/>
              </a:ext>
            </a:extLst>
          </p:cNvPr>
          <p:cNvSpPr txBox="1"/>
          <p:nvPr/>
        </p:nvSpPr>
        <p:spPr>
          <a:xfrm>
            <a:off x="196297" y="4735170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					 		 Bookeye 5 V2 Archiv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745D40-0B1B-40E7-9E42-6F1EEA743BC0}"/>
              </a:ext>
            </a:extLst>
          </p:cNvPr>
          <p:cNvSpPr txBox="1"/>
          <p:nvPr/>
        </p:nvSpPr>
        <p:spPr>
          <a:xfrm>
            <a:off x="1407592" y="1321638"/>
            <a:ext cx="35283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000000"/>
                </a:solidFill>
                <a:effectLst/>
              </a:rPr>
              <a:t>Max. Dokumentengröße 460 x 620 mm (18 x 24 Zoll), DIN A2 + 14%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Auflösung 600 x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</a:t>
            </a:r>
            <a:r>
              <a:rPr lang="de-DE" sz="1600" dirty="0"/>
              <a:t>1,6 s bei 300 dpi, 3,0 s bei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V-förmige Buchwippe 120 - 180 Grad kann 10 cm anheben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V-förmige Glasplatte für perfekte Scans (optional flache Glasplatte)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C237F6-9C41-4346-9E00-93CFDAA596FB}"/>
              </a:ext>
            </a:extLst>
          </p:cNvPr>
          <p:cNvSpPr txBox="1"/>
          <p:nvPr/>
        </p:nvSpPr>
        <p:spPr>
          <a:xfrm>
            <a:off x="1695624" y="869331"/>
            <a:ext cx="23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6A00"/>
                </a:solidFill>
              </a:rPr>
              <a:t>NEUE GENERATION</a:t>
            </a:r>
          </a:p>
        </p:txBody>
      </p:sp>
    </p:spTree>
    <p:extLst>
      <p:ext uri="{BB962C8B-B14F-4D97-AF65-F5344CB8AC3E}">
        <p14:creationId xmlns:p14="http://schemas.microsoft.com/office/powerpoint/2010/main" val="142307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17DFA14-77D2-4AF8-933C-231EB79E6704}"/>
              </a:ext>
            </a:extLst>
          </p:cNvPr>
          <p:cNvSpPr/>
          <p:nvPr/>
        </p:nvSpPr>
        <p:spPr>
          <a:xfrm>
            <a:off x="5276298" y="927103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Bookeye 5-Scanner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BE5-V1A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412F1C-F599-4FD2-8046-BE93FD56166C}"/>
              </a:ext>
            </a:extLst>
          </p:cNvPr>
          <p:cNvSpPr txBox="1"/>
          <p:nvPr/>
        </p:nvSpPr>
        <p:spPr>
          <a:xfrm>
            <a:off x="196297" y="4735170"/>
            <a:ext cx="996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					 		        Bookeye 5 V1A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745D40-0B1B-40E7-9E42-6F1EEA743BC0}"/>
              </a:ext>
            </a:extLst>
          </p:cNvPr>
          <p:cNvSpPr txBox="1"/>
          <p:nvPr/>
        </p:nvSpPr>
        <p:spPr>
          <a:xfrm>
            <a:off x="1433616" y="1165501"/>
            <a:ext cx="379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Scannformat DIN A1+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600 x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DIN A1+ 2,1 s bei 300 dpi, 4,1 s bei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Großer 21-Zoll-Touchscreen für einfache Bedienung und 27-Zoll-4K-Vorschaumonitor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20 cm lange Buchwippe kann besonders große und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dicke Bücher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aufnehmen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Horizontal verschiebbare Glasplatte für besonders buchfreundliches Scannen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CF6B24-F0DC-44C3-BA83-3527397DA6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9347" y="1345331"/>
            <a:ext cx="2053914" cy="263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2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17DFA14-77D2-4AF8-933C-231EB79E6704}"/>
              </a:ext>
            </a:extLst>
          </p:cNvPr>
          <p:cNvSpPr/>
          <p:nvPr/>
        </p:nvSpPr>
        <p:spPr>
          <a:xfrm>
            <a:off x="5276298" y="927103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Bookeye 5-Scanner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BE5-V1A-C50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412F1C-F599-4FD2-8046-BE93FD56166C}"/>
              </a:ext>
            </a:extLst>
          </p:cNvPr>
          <p:cNvSpPr txBox="1"/>
          <p:nvPr/>
        </p:nvSpPr>
        <p:spPr>
          <a:xfrm>
            <a:off x="196297" y="4735170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 					              		Bookeye 5 V1A-C50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745D40-0B1B-40E7-9E42-6F1EEA743BC0}"/>
              </a:ext>
            </a:extLst>
          </p:cNvPr>
          <p:cNvSpPr txBox="1"/>
          <p:nvPr/>
        </p:nvSpPr>
        <p:spPr>
          <a:xfrm>
            <a:off x="1407592" y="1235384"/>
            <a:ext cx="34761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Scannformat DIN A1+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600 x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2,1 s bei 300 dpi, 4,1 s bei 600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Motorisierte Glasplatte in 3 Modi: ohne Glasplatte, Glasplatte fixiert und automatische Öffnung auf 45°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Motorisierte Buchwippen mit einem Hub von bis zu 50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19C289-AD25-435B-AECC-AC36325DFD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125" y="1335634"/>
            <a:ext cx="2303574" cy="269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98EF0A-863C-46E7-AAF4-63C2312827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600" y="1339545"/>
            <a:ext cx="2303400" cy="26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74BBA-D03C-4635-87DF-053589313339}"/>
              </a:ext>
            </a:extLst>
          </p:cNvPr>
          <p:cNvSpPr/>
          <p:nvPr/>
        </p:nvSpPr>
        <p:spPr>
          <a:xfrm>
            <a:off x="5276298" y="990901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WideTEK Flachbettscanner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400" dirty="0">
                <a:solidFill>
                  <a:schemeClr val="tx1"/>
                </a:solidFill>
                <a:latin typeface="+mn-lt"/>
              </a:rPr>
              <a:t>WT12-SPECTRUM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D847C7-F297-4189-8189-F33E1B99126A}"/>
              </a:ext>
            </a:extLst>
          </p:cNvPr>
          <p:cNvSpPr txBox="1"/>
          <p:nvPr/>
        </p:nvSpPr>
        <p:spPr>
          <a:xfrm>
            <a:off x="1407592" y="1235384"/>
            <a:ext cx="3868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Schnellster UV-, VIS-, IR-, 3D- und Gegenlicht-Flachbettscanner für Formate bis DIN A3+ @1200 x 1200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Schnellste Scangeschwindigkeit in Farbe:</a:t>
            </a:r>
            <a:br>
              <a:rPr lang="en-US" sz="1600" dirty="0"/>
            </a:br>
            <a:r>
              <a:rPr lang="en-US" sz="1600" dirty="0"/>
              <a:t>Max. Format @ 1200 dpi &lt; 12 s</a:t>
            </a:r>
            <a:br>
              <a:rPr lang="en-US" sz="1600" dirty="0"/>
            </a:br>
            <a:r>
              <a:rPr lang="en-US" sz="1600" dirty="0"/>
              <a:t>Max. Format 3D @ 300 dpi &lt; 6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7-Zoll-WVGA-Touchscreen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64 bit Linux, Intel Core Generation 9 Prozessor, 250GB SSD, 8 GB 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Erfüllt die Anforderungen von FADGI, </a:t>
            </a:r>
            <a:r>
              <a:rPr lang="en-US" sz="1600" dirty="0" err="1"/>
              <a:t>Metamorfoze </a:t>
            </a:r>
            <a:r>
              <a:rPr lang="en-US" sz="1600" dirty="0"/>
              <a:t>und ISO 19264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9A8C1A4-620F-46A5-A831-FFBA6B6C07F6}"/>
              </a:ext>
            </a:extLst>
          </p:cNvPr>
          <p:cNvSpPr txBox="1"/>
          <p:nvPr/>
        </p:nvSpPr>
        <p:spPr>
          <a:xfrm>
            <a:off x="196297" y="4735170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					              	             WideTEK 12-SPECTRUM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E498957-A22B-4D51-A9D6-340FFEC1DC61}"/>
              </a:ext>
            </a:extLst>
          </p:cNvPr>
          <p:cNvSpPr txBox="1"/>
          <p:nvPr/>
        </p:nvSpPr>
        <p:spPr>
          <a:xfrm>
            <a:off x="1695623" y="866473"/>
            <a:ext cx="318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Neuer CCD-Flachbettscanner</a:t>
            </a:r>
          </a:p>
        </p:txBody>
      </p:sp>
      <p:pic>
        <p:nvPicPr>
          <p:cNvPr id="6" name="Grafik 5" descr="Ein Bild, das Text, drinnen, Drucker, Elektronik enthält.&#10;&#10;Automatisch generierte Beschreibung">
            <a:extLst>
              <a:ext uri="{FF2B5EF4-FFF2-40B4-BE49-F238E27FC236}">
                <a16:creationId xmlns:a16="http://schemas.microsoft.com/office/drawing/2014/main" id="{5EA2DF8B-914C-4BF9-A65F-91B01C75B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37" y="1266583"/>
            <a:ext cx="2064063" cy="30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74BBA-D03C-4635-87DF-053589313339}"/>
              </a:ext>
            </a:extLst>
          </p:cNvPr>
          <p:cNvSpPr/>
          <p:nvPr/>
        </p:nvSpPr>
        <p:spPr>
          <a:xfrm>
            <a:off x="5276298" y="990901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WideTEK Flachbettscanner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400" dirty="0">
                <a:solidFill>
                  <a:schemeClr val="tx1"/>
                </a:solidFill>
                <a:latin typeface="+mn-lt"/>
              </a:rPr>
              <a:t>WT12-SPECTRUM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D847C7-F297-4189-8189-F33E1B99126A}"/>
              </a:ext>
            </a:extLst>
          </p:cNvPr>
          <p:cNvSpPr txBox="1"/>
          <p:nvPr/>
        </p:nvSpPr>
        <p:spPr>
          <a:xfrm>
            <a:off x="1407580" y="1089258"/>
            <a:ext cx="38884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Typische Anwendungen sind die </a:t>
            </a:r>
            <a:r>
              <a:rPr lang="en-GB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Überprüfung von Banknoten, Pässen, ID-Karten, Zertifikaten und anderen speziellen Objekten mit Sicherheitsmerkmalen.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Einzigartige Fähigkeit zur </a:t>
            </a:r>
            <a:r>
              <a:rPr lang="en-GB" sz="1600" b="0" i="0" dirty="0">
                <a:effectLst/>
              </a:rPr>
              <a:t>Erfassung von 3D-Oberflächen für die industrielle Qualitätskontrolle und Oberflächeninspektion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Der </a:t>
            </a:r>
            <a:r>
              <a:rPr lang="en-US" sz="1600" b="0" i="0" dirty="0" err="1">
                <a:effectLst/>
              </a:rPr>
              <a:t>WideTEK® </a:t>
            </a:r>
            <a:r>
              <a:rPr lang="en-US" sz="1600" b="0" i="0" dirty="0">
                <a:effectLst/>
              </a:rPr>
              <a:t>12 SPECTRUM erfasst jedes Detail in hervorragender Bildqualität, von der Blindenschrift auf Medikamentenschachteln bis hin zu SMD-Komponenten auf Leiterplatten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9A8C1A4-620F-46A5-A831-FFBA6B6C07F6}"/>
              </a:ext>
            </a:extLst>
          </p:cNvPr>
          <p:cNvSpPr txBox="1"/>
          <p:nvPr/>
        </p:nvSpPr>
        <p:spPr>
          <a:xfrm>
            <a:off x="-392608" y="4720819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					              	             WideTEK 12-SPECTRUM: Anwendungen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E498957-A22B-4D51-A9D6-340FFEC1DC61}"/>
              </a:ext>
            </a:extLst>
          </p:cNvPr>
          <p:cNvSpPr txBox="1"/>
          <p:nvPr/>
        </p:nvSpPr>
        <p:spPr>
          <a:xfrm>
            <a:off x="1695623" y="866473"/>
            <a:ext cx="318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Neuer CCD-Flachbettscanner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A2DF8B-914C-4BF9-A65F-91B01C75B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4"/>
          <a:stretch/>
        </p:blipFill>
        <p:spPr>
          <a:xfrm>
            <a:off x="6194753" y="1090433"/>
            <a:ext cx="2903211" cy="18146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F0789FB-E23F-7AFC-1165-E20D6294E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6"/>
          <a:stretch/>
        </p:blipFill>
        <p:spPr>
          <a:xfrm>
            <a:off x="6242038" y="2924208"/>
            <a:ext cx="2863258" cy="17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5474BBA-D03C-4635-87DF-053589313339}"/>
              </a:ext>
            </a:extLst>
          </p:cNvPr>
          <p:cNvSpPr/>
          <p:nvPr/>
        </p:nvSpPr>
        <p:spPr>
          <a:xfrm>
            <a:off x="5276298" y="990901"/>
            <a:ext cx="4883702" cy="3733197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WideTEK Flachbettscanner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Flachbetten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B49DCE-3A24-45C2-87A2-0D770653FA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4306" y="1914333"/>
            <a:ext cx="1281769" cy="1044011"/>
          </a:xfrm>
          <a:prstGeom prst="rect">
            <a:avLst/>
          </a:prstGeom>
          <a:ln>
            <a:solidFill>
              <a:srgbClr val="578BC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BBBF02-A63D-478B-AAAE-A0ACBA6BFE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6304" y="1914333"/>
            <a:ext cx="2120882" cy="1044011"/>
          </a:xfrm>
          <a:prstGeom prst="rect">
            <a:avLst/>
          </a:prstGeom>
          <a:ln>
            <a:solidFill>
              <a:srgbClr val="578BC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FD847C7-F297-4189-8189-F33E1B99126A}"/>
              </a:ext>
            </a:extLst>
          </p:cNvPr>
          <p:cNvSpPr txBox="1"/>
          <p:nvPr/>
        </p:nvSpPr>
        <p:spPr>
          <a:xfrm>
            <a:off x="1407592" y="1354066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DIN A3+ - DIN A2+ @ 1200 x 1200 dpi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7-Zoll-WVGA-Touchscreen (21-Zoll-Full-HD-Multitouchscreen optional)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Face-up-Scanning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Automatisches Zuschneiden und </a:t>
            </a:r>
            <a:r>
              <a:rPr lang="en-US" sz="1600" dirty="0" err="1"/>
              <a:t>Geraderücken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Bildverarbeitung ohne Neuscannen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WideTEK 24F - erstes CIS-basiertes Flachbett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9A8C1A4-620F-46A5-A831-FFBA6B6C07F6}"/>
              </a:ext>
            </a:extLst>
          </p:cNvPr>
          <p:cNvSpPr txBox="1"/>
          <p:nvPr/>
        </p:nvSpPr>
        <p:spPr>
          <a:xfrm>
            <a:off x="327472" y="4808723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					              	             WideTEK 12, 25 + 24F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E498957-A22B-4D51-A9D6-340FFEC1DC61}"/>
              </a:ext>
            </a:extLst>
          </p:cNvPr>
          <p:cNvSpPr txBox="1"/>
          <p:nvPr/>
        </p:nvSpPr>
        <p:spPr>
          <a:xfrm>
            <a:off x="1695624" y="87689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CCD + CIS-Flachbetten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80ED331-9189-4F9B-B456-B102A04A3D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2645" y="3528403"/>
            <a:ext cx="2095831" cy="10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68141F80-3582-41F5-BF8F-5B04E8BC8F01}"/>
              </a:ext>
            </a:extLst>
          </p:cNvPr>
          <p:cNvSpPr/>
          <p:nvPr/>
        </p:nvSpPr>
        <p:spPr>
          <a:xfrm>
            <a:off x="5276298" y="1207590"/>
            <a:ext cx="4883702" cy="37331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WideTEK CIS-Scanner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CIS-Scanner</a:t>
            </a:r>
          </a:p>
        </p:txBody>
      </p:sp>
      <p:pic>
        <p:nvPicPr>
          <p:cNvPr id="14" name="Inhaltsplatzhalter 8">
            <a:extLst>
              <a:ext uri="{FF2B5EF4-FFF2-40B4-BE49-F238E27FC236}">
                <a16:creationId xmlns:a16="http://schemas.microsoft.com/office/drawing/2014/main" id="{1E21BB38-FA77-4C21-BA89-BE573DD47E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176" y="1273324"/>
            <a:ext cx="1902667" cy="177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E418EC-E8FA-4A80-87AA-653E22AAC6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176" y="2318708"/>
            <a:ext cx="2230464" cy="159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F0BA7E5-ADB8-40BD-AA1E-B8EE6F8AFB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176" y="3295328"/>
            <a:ext cx="2666572" cy="163189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6543167-E697-4B93-850E-E52A158A1610}"/>
              </a:ext>
            </a:extLst>
          </p:cNvPr>
          <p:cNvSpPr txBox="1"/>
          <p:nvPr/>
        </p:nvSpPr>
        <p:spPr>
          <a:xfrm>
            <a:off x="1407592" y="1309651"/>
            <a:ext cx="38687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Scannt Dokumente bis zu 60 Zoll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bis zu 1200 x 1200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Geschwindigkeit in Farbe: 15 m/min @200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Eingebauter 7" WVGA-Touchscreen, optionaler externer 21" Full HD-Touchscreen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Scannen mit dem Gesicht nach oben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Automatisches Zuschneiden und </a:t>
            </a:r>
            <a:r>
              <a:rPr lang="en-US" sz="1600" dirty="0" err="1"/>
              <a:t>Geraderücken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Bildverarbeitung ohne Neuscannen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96CBF13-CB3C-4041-B0AA-8FA7C2BA2DB0}"/>
              </a:ext>
            </a:extLst>
          </p:cNvPr>
          <p:cNvSpPr txBox="1"/>
          <p:nvPr/>
        </p:nvSpPr>
        <p:spPr>
          <a:xfrm>
            <a:off x="196297" y="4974856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					              	                 WideTEK 36CL, 48 CL + 60CL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7200A1-EE17-83B6-A406-87C372EDB812}"/>
              </a:ext>
            </a:extLst>
          </p:cNvPr>
          <p:cNvSpPr txBox="1"/>
          <p:nvPr/>
        </p:nvSpPr>
        <p:spPr>
          <a:xfrm>
            <a:off x="1695624" y="86591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CIS-Blatteinzugsscanner</a:t>
            </a:r>
          </a:p>
        </p:txBody>
      </p:sp>
    </p:spTree>
    <p:extLst>
      <p:ext uri="{BB962C8B-B14F-4D97-AF65-F5344CB8AC3E}">
        <p14:creationId xmlns:p14="http://schemas.microsoft.com/office/powerpoint/2010/main" val="5964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Der CEO und COO stellen sich vor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1600" dirty="0">
                <a:solidFill>
                  <a:schemeClr val="tx1"/>
                </a:solidFill>
                <a:latin typeface="+mn-lt"/>
              </a:rPr>
              <a:t>Einführung</a:t>
            </a:r>
          </a:p>
        </p:txBody>
      </p:sp>
      <p:pic>
        <p:nvPicPr>
          <p:cNvPr id="8" name="Grafik 7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C8577DCA-0140-4D3A-B116-2AD7816EB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10" y="945012"/>
            <a:ext cx="4639604" cy="260719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F938584-12F7-4974-8622-4F16ED36FF08}"/>
              </a:ext>
            </a:extLst>
          </p:cNvPr>
          <p:cNvSpPr txBox="1"/>
          <p:nvPr/>
        </p:nvSpPr>
        <p:spPr>
          <a:xfrm>
            <a:off x="1839640" y="3589934"/>
            <a:ext cx="32173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"Image Access kann auf eine 30-jährige Erfolgsgeschichte in der Entwicklung von Spitzentechnologie für den Großformat-Scannermarkt zurückblicken. Wir sind gut gerüstet für die nächsten 30 Jahre".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E0778EB-092D-47E6-8505-1F4C123B25CC}"/>
              </a:ext>
            </a:extLst>
          </p:cNvPr>
          <p:cNvSpPr txBox="1"/>
          <p:nvPr/>
        </p:nvSpPr>
        <p:spPr>
          <a:xfrm>
            <a:off x="5368032" y="3627884"/>
            <a:ext cx="3456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"Image Access arbeitet mit mehr als 80 Partnerunternehmen weltweit zusammen. Dieses Netzwerk von Distributoren und Wiederverkäufern macht uns stark für die Herausforderungen der Zukunft".</a:t>
            </a:r>
          </a:p>
        </p:txBody>
      </p:sp>
    </p:spTree>
    <p:extLst>
      <p:ext uri="{BB962C8B-B14F-4D97-AF65-F5344CB8AC3E}">
        <p14:creationId xmlns:p14="http://schemas.microsoft.com/office/powerpoint/2010/main" val="27329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WideTEK CCD-Scanner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CCD-Scanner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0E04B9E-2277-40B2-A028-E854890BE1F9}"/>
              </a:ext>
            </a:extLst>
          </p:cNvPr>
          <p:cNvGrpSpPr/>
          <p:nvPr/>
        </p:nvGrpSpPr>
        <p:grpSpPr>
          <a:xfrm>
            <a:off x="5276298" y="1157316"/>
            <a:ext cx="4883702" cy="3788368"/>
            <a:chOff x="5276298" y="1048190"/>
            <a:chExt cx="4883702" cy="3788368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B2029C9-92E3-4D24-9C1E-B66F29C2023B}"/>
                </a:ext>
              </a:extLst>
            </p:cNvPr>
            <p:cNvSpPr/>
            <p:nvPr/>
          </p:nvSpPr>
          <p:spPr>
            <a:xfrm>
              <a:off x="5276298" y="1048190"/>
              <a:ext cx="4883702" cy="3788368"/>
            </a:xfrm>
            <a:prstGeom prst="rect">
              <a:avLst/>
            </a:prstGeom>
            <a:gradFill flip="none" rotWithShape="1">
              <a:gsLst>
                <a:gs pos="0">
                  <a:srgbClr val="DCE6F6">
                    <a:shade val="30000"/>
                    <a:satMod val="115000"/>
                  </a:srgbClr>
                </a:gs>
                <a:gs pos="50000">
                  <a:srgbClr val="DCE6F6">
                    <a:shade val="67500"/>
                    <a:satMod val="115000"/>
                  </a:srgbClr>
                </a:gs>
                <a:gs pos="100000">
                  <a:srgbClr val="DCE6F6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Inhaltsplatzhalter 8">
              <a:extLst>
                <a:ext uri="{FF2B5EF4-FFF2-40B4-BE49-F238E27FC236}">
                  <a16:creationId xmlns:a16="http://schemas.microsoft.com/office/drawing/2014/main" id="{2174031D-E6BE-4D20-A277-5B5E37BC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583" y="1105806"/>
              <a:ext cx="1870817" cy="1868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81F62B0-D990-4682-B048-5C01FDD88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803" y="2958322"/>
              <a:ext cx="2421492" cy="1859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ACAF58-3E87-4E7A-9672-E1BBE73CE5D8}"/>
              </a:ext>
            </a:extLst>
          </p:cNvPr>
          <p:cNvSpPr txBox="1"/>
          <p:nvPr/>
        </p:nvSpPr>
        <p:spPr>
          <a:xfrm>
            <a:off x="1407592" y="1235384"/>
            <a:ext cx="386870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Scannt Dokumente bis zu 48 Zoll mit einer Auflösung von bis zu 1200 x 1200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Scangeschwindigkeit in Farbe: 15"/s @300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Eingebauter 7" WVGA-Touchscreen, optionaler externer 21" Full HD-Touchscreen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Face-up-Scannen, automatisches Zuschneiden und </a:t>
            </a:r>
            <a:r>
              <a:rPr lang="en-US" sz="1600" dirty="0" err="1"/>
              <a:t>Geraderücken</a:t>
            </a:r>
            <a:r>
              <a:rPr lang="en-US" sz="1600" dirty="0"/>
              <a:t>, virtuelles Neuscannen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64 bit Linux, Intel Core Generation 9 Prozessor, 250GB SSD, 8 GB 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Entspricht der FADGI, ISO 19264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4A5ADA-2552-45AA-A582-B09B4DDAFC52}"/>
              </a:ext>
            </a:extLst>
          </p:cNvPr>
          <p:cNvSpPr txBox="1"/>
          <p:nvPr/>
        </p:nvSpPr>
        <p:spPr>
          <a:xfrm>
            <a:off x="196297" y="4982944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					              	             	    WideTEK 36, 44, 48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6C5D212-54BF-225E-C536-FF5130DE492F}"/>
              </a:ext>
            </a:extLst>
          </p:cNvPr>
          <p:cNvSpPr txBox="1"/>
          <p:nvPr/>
        </p:nvSpPr>
        <p:spPr>
          <a:xfrm>
            <a:off x="1695624" y="86591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CCD-Blatteinzugsscanner</a:t>
            </a:r>
          </a:p>
        </p:txBody>
      </p:sp>
    </p:spTree>
    <p:extLst>
      <p:ext uri="{BB962C8B-B14F-4D97-AF65-F5344CB8AC3E}">
        <p14:creationId xmlns:p14="http://schemas.microsoft.com/office/powerpoint/2010/main" val="42919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59720" y="265212"/>
            <a:ext cx="7052276" cy="604119"/>
          </a:xfrm>
        </p:spPr>
        <p:txBody>
          <a:bodyPr/>
          <a:lstStyle/>
          <a:p>
            <a:pPr algn="r"/>
            <a:r>
              <a:rPr lang="en-US" dirty="0"/>
              <a:t>MFP-Lösungen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MFP-Lösungen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E7E1178-BBFF-4791-9464-F3F6A27D0B13}"/>
              </a:ext>
            </a:extLst>
          </p:cNvPr>
          <p:cNvSpPr/>
          <p:nvPr/>
        </p:nvSpPr>
        <p:spPr>
          <a:xfrm>
            <a:off x="5276298" y="1157316"/>
            <a:ext cx="4883702" cy="3788368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81F62B0-D990-4682-B048-5C01FDD887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192" y="1201314"/>
            <a:ext cx="2115220" cy="193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2174031D-E6BE-4D20-A277-5B5E37BC34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807" y="3092778"/>
            <a:ext cx="2326433" cy="185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F147F06-E805-4938-A8BA-5318E076809F}"/>
              </a:ext>
            </a:extLst>
          </p:cNvPr>
          <p:cNvSpPr txBox="1"/>
          <p:nvPr/>
        </p:nvSpPr>
        <p:spPr>
          <a:xfrm>
            <a:off x="1407593" y="1378800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Leistungsstarke, hochwertige MFP-Systeme zum Scannen, Kopieren und Archivieren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Für Druckermodelle von Canon, Epson und HP Auflösung 1200 x 1200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Schnellste Scangeschwindigkeit in Farbe: 22,9 m/min @200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64bit Linux PC integriert und alle Software installiert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Echtes Scannen und Drucken im Netzwerk. Der Scanner muss nicht ersetzt werden, wenn der Drucker ausfällt</a:t>
            </a:r>
            <a:endParaRPr lang="de-DE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F5BD6A0-C2BB-4067-A924-F37A5736CEB9}"/>
              </a:ext>
            </a:extLst>
          </p:cNvPr>
          <p:cNvSpPr txBox="1"/>
          <p:nvPr/>
        </p:nvSpPr>
        <p:spPr>
          <a:xfrm>
            <a:off x="196297" y="4982944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					              	                 WideTEK MFP-Systeme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74C82C6-4B8C-D2E4-A8BF-EDC0F90B4FF1}"/>
              </a:ext>
            </a:extLst>
          </p:cNvPr>
          <p:cNvSpPr txBox="1"/>
          <p:nvPr/>
        </p:nvSpPr>
        <p:spPr>
          <a:xfrm>
            <a:off x="1695624" y="86591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CIS-basierte MFPs</a:t>
            </a:r>
          </a:p>
        </p:txBody>
      </p:sp>
    </p:spTree>
    <p:extLst>
      <p:ext uri="{BB962C8B-B14F-4D97-AF65-F5344CB8AC3E}">
        <p14:creationId xmlns:p14="http://schemas.microsoft.com/office/powerpoint/2010/main" val="3430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WideTEK 36ART Scanner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Kunst-Scanner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5AB6AD5-79EA-4C1A-93F4-8361BF6ED5A6}"/>
              </a:ext>
            </a:extLst>
          </p:cNvPr>
          <p:cNvSpPr/>
          <p:nvPr/>
        </p:nvSpPr>
        <p:spPr>
          <a:xfrm>
            <a:off x="5308866" y="1157316"/>
            <a:ext cx="4883702" cy="3788368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3EB6F8-6803-4270-9EFF-31E82A79FFD6}"/>
              </a:ext>
            </a:extLst>
          </p:cNvPr>
          <p:cNvSpPr txBox="1"/>
          <p:nvPr/>
        </p:nvSpPr>
        <p:spPr>
          <a:xfrm>
            <a:off x="1347144" y="1352881"/>
            <a:ext cx="39820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Scannt Kunstwerke nass oder trocken - Aquarelle, Öl- und Acrylgemälde sowie Hartholzfliesen und Tapeten bis zu einer Länge von 2224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Auflösung 600 x 600 dpi bei voller Breite, patentiertes Drei-Kamera-System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Schnellste Scangeschwindigkeit in Farbe: 42,2 mm/s bei 300 dpi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Berührungslose, sehr schonende Abtastung, 200mm Abstand zum Objekt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Realistische Darstellung von Originaltexturen mit 3D-Scan-Modus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15-Zoll-Touchscreen für einfache Bedienung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Entspricht der FADGI, ISO 19264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405152-83A8-4A1D-BBFC-8E013B457631}"/>
              </a:ext>
            </a:extLst>
          </p:cNvPr>
          <p:cNvSpPr txBox="1"/>
          <p:nvPr/>
        </p:nvSpPr>
        <p:spPr>
          <a:xfrm>
            <a:off x="1623616" y="869331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Eine Revolution auf dem Kunstmarkt</a:t>
            </a:r>
          </a:p>
        </p:txBody>
      </p:sp>
      <p:pic>
        <p:nvPicPr>
          <p:cNvPr id="22" name="Picture 21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7E6AB732-443C-E2D8-23FE-953525901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35" y="1921396"/>
            <a:ext cx="4355985" cy="27907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17CC7B6-B467-A869-BEF3-232CCA5174A1}"/>
              </a:ext>
            </a:extLst>
          </p:cNvPr>
          <p:cNvSpPr txBox="1"/>
          <p:nvPr/>
        </p:nvSpPr>
        <p:spPr>
          <a:xfrm>
            <a:off x="196297" y="4982944"/>
            <a:ext cx="101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         					              	                 WideTEK </a:t>
            </a:r>
            <a:r>
              <a:rPr lang="en-US" dirty="0"/>
              <a:t>ART-Scanner</a:t>
            </a:r>
          </a:p>
        </p:txBody>
      </p:sp>
    </p:spTree>
    <p:extLst>
      <p:ext uri="{BB962C8B-B14F-4D97-AF65-F5344CB8AC3E}">
        <p14:creationId xmlns:p14="http://schemas.microsoft.com/office/powerpoint/2010/main" val="35058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WideSCAN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Software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D52BC5-5A1D-4F6C-B8A3-F2BAAEB3D226}"/>
              </a:ext>
            </a:extLst>
          </p:cNvPr>
          <p:cNvSpPr txBox="1"/>
          <p:nvPr/>
        </p:nvSpPr>
        <p:spPr>
          <a:xfrm>
            <a:off x="1407592" y="1417340"/>
            <a:ext cx="43204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Das gekapselte Scanmodul eignet sich für viele Inline-Inspektions- und Bildverarbeitungsanwendungen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Erhältlich in vier verschiedenen Längen von 12, 24, 36 und 48". 60" breit in Entwicklung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Äußerst kompakt, nur 45 mm hoch und 80 mm breit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Beleuchtung, Optik und Framegrabber sind in das WideSCAN-Modul integriert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Leistung von 6 Zoll pro Sekunde bei 600 dpi in Farbe bis 68 Zoll pro Sekunde bei 300 dpi in Schwarzweiß, </a:t>
            </a:r>
            <a:r>
              <a:rPr lang="en-GB" sz="1600" dirty="0"/>
              <a:t>unabhängig von der Scanbreite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543A3C-A7DF-493A-8DCE-1A83332983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2580" y="1201314"/>
            <a:ext cx="4417419" cy="30428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8A9F3EE-69F6-E51C-26BE-DF8B4462A241}"/>
              </a:ext>
            </a:extLst>
          </p:cNvPr>
          <p:cNvSpPr txBox="1"/>
          <p:nvPr/>
        </p:nvSpPr>
        <p:spPr>
          <a:xfrm>
            <a:off x="1695624" y="85474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A00"/>
                </a:solidFill>
              </a:rPr>
              <a:t>Machine Vision neu definiert</a:t>
            </a:r>
          </a:p>
        </p:txBody>
      </p:sp>
    </p:spTree>
    <p:extLst>
      <p:ext uri="{BB962C8B-B14F-4D97-AF65-F5344CB8AC3E}">
        <p14:creationId xmlns:p14="http://schemas.microsoft.com/office/powerpoint/2010/main" val="31825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Kernkompetenzen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58D73C3-ED6E-46F9-BB30-8D034285B7F7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 err="1">
                <a:solidFill>
                  <a:schemeClr val="tx1"/>
                </a:solidFill>
                <a:latin typeface="+mn-lt"/>
              </a:rPr>
              <a:t>Zuständigkeiten</a:t>
            </a:r>
            <a:endParaRPr lang="de-DE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E3F9DA9-4647-4FB6-A540-4637C30C6D26}"/>
              </a:ext>
            </a:extLst>
          </p:cNvPr>
          <p:cNvSpPr/>
          <p:nvPr/>
        </p:nvSpPr>
        <p:spPr>
          <a:xfrm>
            <a:off x="1047552" y="1462757"/>
            <a:ext cx="3168352" cy="648072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e-DE" noProof="0" dirty="0"/>
              <a:t>	  MECHANIK</a:t>
            </a:r>
            <a:endParaRPr lang="en-US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471E94C-81D1-45B7-935A-4917C759C7C5}"/>
              </a:ext>
            </a:extLst>
          </p:cNvPr>
          <p:cNvSpPr/>
          <p:nvPr/>
        </p:nvSpPr>
        <p:spPr>
          <a:xfrm>
            <a:off x="1047552" y="2274807"/>
            <a:ext cx="3168352" cy="648072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	      OPTIK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C772793-AE02-48DD-BB47-7C68C1B775F9}"/>
              </a:ext>
            </a:extLst>
          </p:cNvPr>
          <p:cNvSpPr/>
          <p:nvPr/>
        </p:nvSpPr>
        <p:spPr>
          <a:xfrm>
            <a:off x="1047552" y="3086857"/>
            <a:ext cx="3168352" cy="648072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	ELEKTRONIK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E8E41D-8DD4-4E20-A8FE-AF71F7B8D622}"/>
              </a:ext>
            </a:extLst>
          </p:cNvPr>
          <p:cNvSpPr/>
          <p:nvPr/>
        </p:nvSpPr>
        <p:spPr>
          <a:xfrm>
            <a:off x="1047552" y="3901994"/>
            <a:ext cx="3168352" cy="648072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  SOFTWARE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C98CC24-3334-453E-8DA7-AFF76CE702DC}"/>
              </a:ext>
            </a:extLst>
          </p:cNvPr>
          <p:cNvSpPr/>
          <p:nvPr/>
        </p:nvSpPr>
        <p:spPr>
          <a:xfrm>
            <a:off x="1047552" y="4697938"/>
            <a:ext cx="3168352" cy="648072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  SCANNER</a:t>
            </a:r>
          </a:p>
        </p:txBody>
      </p:sp>
      <p:sp>
        <p:nvSpPr>
          <p:cNvPr id="15" name="Rechteck: obere Ecken abgerundet 4">
            <a:extLst>
              <a:ext uri="{FF2B5EF4-FFF2-40B4-BE49-F238E27FC236}">
                <a16:creationId xmlns:a16="http://schemas.microsoft.com/office/drawing/2014/main" id="{0A80198C-5233-4E2C-9DDE-EDBFC1BE3D28}"/>
              </a:ext>
            </a:extLst>
          </p:cNvPr>
          <p:cNvSpPr txBox="1"/>
          <p:nvPr/>
        </p:nvSpPr>
        <p:spPr>
          <a:xfrm>
            <a:off x="4275086" y="1556762"/>
            <a:ext cx="5689192" cy="468816"/>
          </a:xfrm>
          <a:prstGeom prst="rect">
            <a:avLst/>
          </a:prstGeom>
          <a:gradFill flip="none" rotWithShape="1">
            <a:gsLst>
              <a:gs pos="0">
                <a:srgbClr val="FF6A00">
                  <a:tint val="66000"/>
                  <a:satMod val="160000"/>
                </a:srgbClr>
              </a:gs>
              <a:gs pos="50000">
                <a:srgbClr val="FF6A00">
                  <a:tint val="44500"/>
                  <a:satMod val="160000"/>
                </a:srgbClr>
              </a:gs>
              <a:gs pos="100000">
                <a:srgbClr val="FF6A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0" lvl="0" indent="0">
              <a:buFontTx/>
              <a:buNone/>
            </a:pPr>
            <a:r>
              <a:rPr lang="en-US" sz="1400" dirty="0"/>
              <a:t>Alle mechanischen Elemente werden im Haus entwickelt und getestet.</a:t>
            </a:r>
          </a:p>
          <a:p>
            <a:pPr marL="0" lvl="0" indent="0">
              <a:buFontTx/>
              <a:buNone/>
            </a:pPr>
            <a:r>
              <a:rPr lang="en-US" sz="1400" dirty="0"/>
              <a:t>Ein Teil der Produktion wird an lokale Zulieferer ausgelagert</a:t>
            </a:r>
            <a:r>
              <a:rPr lang="en-GB" sz="1400" noProof="0" dirty="0"/>
              <a:t>.</a:t>
            </a:r>
            <a:endParaRPr lang="de-DE" sz="1600" noProof="0" dirty="0"/>
          </a:p>
        </p:txBody>
      </p:sp>
      <p:sp>
        <p:nvSpPr>
          <p:cNvPr id="28" name="Rechteck: obere Ecken abgerundet 4">
            <a:extLst>
              <a:ext uri="{FF2B5EF4-FFF2-40B4-BE49-F238E27FC236}">
                <a16:creationId xmlns:a16="http://schemas.microsoft.com/office/drawing/2014/main" id="{339321B1-8ADE-44E0-BD02-EFDF201EE885}"/>
              </a:ext>
            </a:extLst>
          </p:cNvPr>
          <p:cNvSpPr txBox="1"/>
          <p:nvPr/>
        </p:nvSpPr>
        <p:spPr>
          <a:xfrm>
            <a:off x="4281434" y="2380879"/>
            <a:ext cx="5689192" cy="468816"/>
          </a:xfrm>
          <a:prstGeom prst="rect">
            <a:avLst/>
          </a:prstGeom>
          <a:gradFill flip="none" rotWithShape="1">
            <a:gsLst>
              <a:gs pos="0">
                <a:srgbClr val="FF6A00">
                  <a:tint val="66000"/>
                  <a:satMod val="160000"/>
                </a:srgbClr>
              </a:gs>
              <a:gs pos="50000">
                <a:srgbClr val="FF6A00">
                  <a:tint val="44500"/>
                  <a:satMod val="160000"/>
                </a:srgbClr>
              </a:gs>
              <a:gs pos="100000">
                <a:srgbClr val="FF6A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>
            <a:defPPr>
              <a:defRPr lang="de-DE"/>
            </a:defPPr>
            <a:lvl2pPr marL="0" lvl="1" indent="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  <a:defRPr sz="1400"/>
            </a:lvl2pPr>
          </a:lstStyle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sz="1400" kern="1200" dirty="0" err="1">
                <a:latin typeface="Calibri"/>
                <a:ea typeface="+mn-ea"/>
                <a:cs typeface="+mn-cs"/>
              </a:rPr>
              <a:t>Optischen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 Elemente werden im eigenen Haus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entwickelt</a:t>
            </a:r>
            <a:r>
              <a:rPr lang="en-US" sz="1400" dirty="0">
                <a:latin typeface="Calibri"/>
              </a:rPr>
              <a:t>.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Linsen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 werden in Japan maßgefertigt, Spiegel kommen aus Deutschland.</a:t>
            </a:r>
            <a:endParaRPr lang="en-US" sz="16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29" name="Rechteck: obere Ecken abgerundet 4">
            <a:extLst>
              <a:ext uri="{FF2B5EF4-FFF2-40B4-BE49-F238E27FC236}">
                <a16:creationId xmlns:a16="http://schemas.microsoft.com/office/drawing/2014/main" id="{616AF6D5-342E-4A43-9C05-7CAE706EB587}"/>
              </a:ext>
            </a:extLst>
          </p:cNvPr>
          <p:cNvSpPr txBox="1"/>
          <p:nvPr/>
        </p:nvSpPr>
        <p:spPr>
          <a:xfrm>
            <a:off x="4275086" y="3211170"/>
            <a:ext cx="5689192" cy="468816"/>
          </a:xfrm>
          <a:prstGeom prst="rect">
            <a:avLst/>
          </a:prstGeom>
          <a:gradFill flip="none" rotWithShape="1">
            <a:gsLst>
              <a:gs pos="0">
                <a:srgbClr val="FF6A00">
                  <a:tint val="66000"/>
                  <a:satMod val="160000"/>
                </a:srgbClr>
              </a:gs>
              <a:gs pos="50000">
                <a:srgbClr val="FF6A00">
                  <a:tint val="44500"/>
                  <a:satMod val="160000"/>
                </a:srgbClr>
              </a:gs>
              <a:gs pos="100000">
                <a:srgbClr val="FF6A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>
            <a:defPPr>
              <a:defRPr lang="de-DE"/>
            </a:defPPr>
            <a:lvl2pPr marL="0" lvl="1" indent="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  <a:defRPr sz="1400"/>
            </a:lvl2pPr>
          </a:lstStyle>
          <a:p>
            <a:pPr marL="0" lvl="0" indent="0">
              <a:buFontTx/>
              <a:buNone/>
            </a:pPr>
            <a:r>
              <a:rPr lang="en-US" sz="1400" kern="1200" dirty="0">
                <a:latin typeface="Calibri"/>
                <a:ea typeface="+mn-ea"/>
                <a:cs typeface="+mn-cs"/>
              </a:rPr>
              <a:t>Leiterplatten und andere elektronische Komponenten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werden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 </a:t>
            </a:r>
            <a:r>
              <a:rPr lang="en-US" sz="1400" dirty="0" err="1">
                <a:latin typeface="Calibri"/>
              </a:rPr>
              <a:t>im</a:t>
            </a:r>
            <a:r>
              <a:rPr lang="en-US" sz="1400" dirty="0">
                <a:latin typeface="Calibri"/>
              </a:rPr>
              <a:t> Haus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entwickelt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.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Leiterplattenbestückung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erfolgt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 </a:t>
            </a:r>
            <a:r>
              <a:rPr lang="en-US" sz="1400" kern="1200" dirty="0" err="1">
                <a:latin typeface="Calibri"/>
                <a:ea typeface="+mn-ea"/>
                <a:cs typeface="+mn-cs"/>
              </a:rPr>
              <a:t>lokal</a:t>
            </a:r>
            <a:r>
              <a:rPr lang="en-US" sz="1400" kern="1200" dirty="0"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0" name="Rechteck: obere Ecken abgerundet 4">
            <a:extLst>
              <a:ext uri="{FF2B5EF4-FFF2-40B4-BE49-F238E27FC236}">
                <a16:creationId xmlns:a16="http://schemas.microsoft.com/office/drawing/2014/main" id="{2CC12BB8-CBBC-45C8-9A98-55F1D783E456}"/>
              </a:ext>
            </a:extLst>
          </p:cNvPr>
          <p:cNvSpPr txBox="1"/>
          <p:nvPr/>
        </p:nvSpPr>
        <p:spPr>
          <a:xfrm>
            <a:off x="4275086" y="4035078"/>
            <a:ext cx="5689192" cy="468816"/>
          </a:xfrm>
          <a:prstGeom prst="rect">
            <a:avLst/>
          </a:prstGeom>
          <a:gradFill flip="none" rotWithShape="1">
            <a:gsLst>
              <a:gs pos="0">
                <a:srgbClr val="FF6A00">
                  <a:tint val="66000"/>
                  <a:satMod val="160000"/>
                </a:srgbClr>
              </a:gs>
              <a:gs pos="50000">
                <a:srgbClr val="FF6A00">
                  <a:tint val="44500"/>
                  <a:satMod val="160000"/>
                </a:srgbClr>
              </a:gs>
              <a:gs pos="100000">
                <a:srgbClr val="FF6A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>
            <a:defPPr>
              <a:defRPr lang="de-DE"/>
            </a:defPPr>
            <a:lvl2pPr marL="0" lvl="1" indent="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  <a:defRPr sz="1400"/>
            </a:lvl2pPr>
          </a:lstStyle>
          <a:p>
            <a:pPr marL="0" lvl="0" indent="0">
              <a:buFontTx/>
              <a:buNone/>
            </a:pPr>
            <a:r>
              <a:rPr lang="en-US" sz="1400" dirty="0">
                <a:latin typeface="Calibri"/>
                <a:ea typeface="+mn-ea"/>
                <a:cs typeface="+mn-cs"/>
              </a:rPr>
              <a:t>Die gesamte Software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wird</a:t>
            </a:r>
            <a:r>
              <a:rPr lang="en-US" sz="1400" dirty="0">
                <a:latin typeface="Calibri"/>
                <a:ea typeface="+mn-ea"/>
                <a:cs typeface="+mn-cs"/>
              </a:rPr>
              <a:t>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im</a:t>
            </a:r>
            <a:r>
              <a:rPr lang="en-US" sz="1400" dirty="0">
                <a:latin typeface="Calibri"/>
                <a:ea typeface="+mn-ea"/>
                <a:cs typeface="+mn-cs"/>
              </a:rPr>
              <a:t> Haus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entwickelt</a:t>
            </a:r>
            <a:r>
              <a:rPr lang="en-US" sz="1400" dirty="0">
                <a:latin typeface="Calibri"/>
                <a:ea typeface="+mn-ea"/>
                <a:cs typeface="+mn-cs"/>
              </a:rPr>
              <a:t> und getestet.</a:t>
            </a:r>
          </a:p>
          <a:p>
            <a:pPr marL="0" lvl="0" indent="0">
              <a:buFontTx/>
              <a:buNone/>
            </a:pPr>
            <a:r>
              <a:rPr lang="en-US" sz="1400" dirty="0">
                <a:latin typeface="Calibri"/>
                <a:ea typeface="+mn-ea"/>
                <a:cs typeface="+mn-cs"/>
              </a:rPr>
              <a:t>Es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wird</a:t>
            </a:r>
            <a:r>
              <a:rPr lang="en-US" sz="1400" dirty="0">
                <a:latin typeface="Calibri"/>
                <a:ea typeface="+mn-ea"/>
                <a:cs typeface="+mn-cs"/>
              </a:rPr>
              <a:t>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eine</a:t>
            </a:r>
            <a:r>
              <a:rPr lang="en-US" sz="1400" dirty="0">
                <a:latin typeface="Calibri"/>
                <a:ea typeface="+mn-ea"/>
                <a:cs typeface="+mn-cs"/>
              </a:rPr>
              <a:t> Linux-Distribution und Standard-Linux-Tools verwendet.</a:t>
            </a:r>
          </a:p>
        </p:txBody>
      </p:sp>
      <p:sp>
        <p:nvSpPr>
          <p:cNvPr id="31" name="Rechteck: obere Ecken abgerundet 4">
            <a:extLst>
              <a:ext uri="{FF2B5EF4-FFF2-40B4-BE49-F238E27FC236}">
                <a16:creationId xmlns:a16="http://schemas.microsoft.com/office/drawing/2014/main" id="{FBD4E9E2-FB43-4D67-A0E9-D39BB022DA2B}"/>
              </a:ext>
            </a:extLst>
          </p:cNvPr>
          <p:cNvSpPr txBox="1"/>
          <p:nvPr/>
        </p:nvSpPr>
        <p:spPr>
          <a:xfrm>
            <a:off x="4278404" y="4794574"/>
            <a:ext cx="5689192" cy="468816"/>
          </a:xfrm>
          <a:prstGeom prst="rect">
            <a:avLst/>
          </a:prstGeom>
          <a:gradFill flip="none" rotWithShape="1">
            <a:gsLst>
              <a:gs pos="0">
                <a:srgbClr val="FF6A00">
                  <a:tint val="66000"/>
                  <a:satMod val="160000"/>
                </a:srgbClr>
              </a:gs>
              <a:gs pos="50000">
                <a:srgbClr val="FF6A00">
                  <a:tint val="44500"/>
                  <a:satMod val="160000"/>
                </a:srgbClr>
              </a:gs>
              <a:gs pos="100000">
                <a:srgbClr val="FF6A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>
            <a:defPPr>
              <a:defRPr lang="de-DE"/>
            </a:defPPr>
            <a:lvl2pPr marL="0" lvl="1" indent="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  <a:defRPr sz="1400"/>
            </a:lvl2pPr>
          </a:lstStyle>
          <a:p>
            <a:pPr marL="0" lvl="0" indent="0">
              <a:buFontTx/>
              <a:buNone/>
            </a:pPr>
            <a:r>
              <a:rPr lang="en-US" sz="1400" dirty="0">
                <a:latin typeface="Calibri"/>
                <a:ea typeface="+mn-ea"/>
                <a:cs typeface="+mn-cs"/>
              </a:rPr>
              <a:t>Die Scanner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werden</a:t>
            </a:r>
            <a:r>
              <a:rPr lang="en-US" sz="1400" dirty="0">
                <a:latin typeface="Calibri"/>
                <a:ea typeface="+mn-ea"/>
                <a:cs typeface="+mn-cs"/>
              </a:rPr>
              <a:t>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im</a:t>
            </a:r>
            <a:r>
              <a:rPr lang="en-US" sz="1400" dirty="0">
                <a:latin typeface="Calibri"/>
                <a:ea typeface="+mn-ea"/>
                <a:cs typeface="+mn-cs"/>
              </a:rPr>
              <a:t> Haus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montiert</a:t>
            </a:r>
            <a:r>
              <a:rPr lang="en-US" sz="1400" dirty="0">
                <a:latin typeface="Calibri"/>
                <a:ea typeface="+mn-ea"/>
                <a:cs typeface="+mn-cs"/>
              </a:rPr>
              <a:t>, eingestellt und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getestet</a:t>
            </a:r>
            <a:r>
              <a:rPr lang="en-US" sz="1400" dirty="0">
                <a:latin typeface="Calibri"/>
                <a:ea typeface="+mn-ea"/>
                <a:cs typeface="+mn-cs"/>
              </a:rPr>
              <a:t>. </a:t>
            </a:r>
            <a:r>
              <a:rPr lang="en-US" sz="1400" dirty="0" err="1">
                <a:latin typeface="Calibri"/>
                <a:ea typeface="+mn-ea"/>
                <a:cs typeface="+mn-cs"/>
              </a:rPr>
              <a:t>Jeder</a:t>
            </a:r>
            <a:r>
              <a:rPr lang="en-US" sz="1400" dirty="0">
                <a:latin typeface="Calibri"/>
                <a:ea typeface="+mn-ea"/>
                <a:cs typeface="+mn-cs"/>
              </a:rPr>
              <a:t> Scanner durchläuft einen strengen Qualitätskontrollprozess.</a:t>
            </a:r>
            <a:endParaRPr lang="en-US" sz="16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63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4="http://schemas.microsoft.com/office/powerpoint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2" grpId="0" animBg="1"/>
      <p:bldP spid="1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30354" y="266847"/>
            <a:ext cx="7052276" cy="604119"/>
          </a:xfrm>
        </p:spPr>
        <p:txBody>
          <a:bodyPr/>
          <a:lstStyle/>
          <a:p>
            <a:pPr algn="r"/>
            <a:r>
              <a:rPr lang="en-US" dirty="0"/>
              <a:t>Unternehmensleitung und Vertriebsteams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Team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26B506-5466-46A0-8017-910403E7E4BA}"/>
              </a:ext>
            </a:extLst>
          </p:cNvPr>
          <p:cNvSpPr txBox="1"/>
          <p:nvPr/>
        </p:nvSpPr>
        <p:spPr>
          <a:xfrm>
            <a:off x="2417089" y="4704170"/>
            <a:ext cx="130335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FEAF1C3-0DD9-4F13-ADAE-A372CB694423}"/>
              </a:ext>
            </a:extLst>
          </p:cNvPr>
          <p:cNvGrpSpPr/>
          <p:nvPr/>
        </p:nvGrpSpPr>
        <p:grpSpPr>
          <a:xfrm>
            <a:off x="831528" y="3012588"/>
            <a:ext cx="8856984" cy="2334583"/>
            <a:chOff x="1518883" y="2949236"/>
            <a:chExt cx="8856984" cy="2334583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6F79D01E-95FE-4D51-B981-0966AF8F036A}"/>
                </a:ext>
              </a:extLst>
            </p:cNvPr>
            <p:cNvGrpSpPr/>
            <p:nvPr/>
          </p:nvGrpSpPr>
          <p:grpSpPr>
            <a:xfrm>
              <a:off x="9027658" y="3439983"/>
              <a:ext cx="1220010" cy="1759308"/>
              <a:chOff x="3133636" y="3015281"/>
              <a:chExt cx="1224136" cy="1844190"/>
            </a:xfrm>
          </p:grpSpPr>
          <p:pic>
            <p:nvPicPr>
              <p:cNvPr id="32" name="Picture 10" descr="Manuel Paradis">
                <a:extLst>
                  <a:ext uri="{FF2B5EF4-FFF2-40B4-BE49-F238E27FC236}">
                    <a16:creationId xmlns:a16="http://schemas.microsoft.com/office/drawing/2014/main" id="{E9A949A7-24D0-4E0B-A8AE-D8F06516C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921" y="3015281"/>
                <a:ext cx="952500" cy="1257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1369BABA-8C0E-4D55-9949-310830B5D313}"/>
                  </a:ext>
                </a:extLst>
              </p:cNvPr>
              <p:cNvSpPr txBox="1"/>
              <p:nvPr/>
            </p:nvSpPr>
            <p:spPr>
              <a:xfrm>
                <a:off x="3133636" y="4259307"/>
                <a:ext cx="1224136" cy="600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Manuel Paradis</a:t>
                </a:r>
              </a:p>
              <a:p>
                <a:pPr algn="ctr"/>
                <a:r>
                  <a:rPr lang="en-US" sz="1100" dirty="0"/>
                  <a:t>Verkaufsdirektor</a:t>
                </a:r>
              </a:p>
              <a:p>
                <a:pPr algn="ctr"/>
                <a:r>
                  <a:rPr lang="en-US" sz="1100" dirty="0"/>
                  <a:t>Lateinamerika</a:t>
                </a: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B899591-7558-43EA-B23E-B2D4E9B83149}"/>
                </a:ext>
              </a:extLst>
            </p:cNvPr>
            <p:cNvGrpSpPr/>
            <p:nvPr/>
          </p:nvGrpSpPr>
          <p:grpSpPr>
            <a:xfrm>
              <a:off x="4577249" y="3467466"/>
              <a:ext cx="1220010" cy="1764614"/>
              <a:chOff x="4948120" y="3000261"/>
              <a:chExt cx="1224136" cy="1849752"/>
            </a:xfrm>
          </p:grpSpPr>
          <p:pic>
            <p:nvPicPr>
              <p:cNvPr id="30" name="Picture 14" descr="Thorsten Rink">
                <a:extLst>
                  <a:ext uri="{FF2B5EF4-FFF2-40B4-BE49-F238E27FC236}">
                    <a16:creationId xmlns:a16="http://schemas.microsoft.com/office/drawing/2014/main" id="{9EB8055D-D327-44E3-A4FB-91C25E8B1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1613" y="3000261"/>
                <a:ext cx="952500" cy="1266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4A742530-DB5E-488A-822F-A945BEE1B11C}"/>
                  </a:ext>
                </a:extLst>
              </p:cNvPr>
              <p:cNvSpPr txBox="1"/>
              <p:nvPr/>
            </p:nvSpPr>
            <p:spPr>
              <a:xfrm>
                <a:off x="4948120" y="4249849"/>
                <a:ext cx="1224136" cy="600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100" b="1" dirty="0"/>
                  <a:t>Thorsten Rink </a:t>
                </a:r>
                <a:r>
                  <a:rPr lang="en-US" sz="1100" dirty="0"/>
                  <a:t>Verkaufsleiter</a:t>
                </a:r>
              </a:p>
              <a:p>
                <a:pPr algn="ctr"/>
                <a:r>
                  <a:rPr lang="en-US" sz="1100" dirty="0"/>
                  <a:t>Europa</a:t>
                </a: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114AF78-46CE-4F6F-A1B9-AFF121BD2ADB}"/>
                </a:ext>
              </a:extLst>
            </p:cNvPr>
            <p:cNvGrpSpPr/>
            <p:nvPr/>
          </p:nvGrpSpPr>
          <p:grpSpPr>
            <a:xfrm>
              <a:off x="7800860" y="3443640"/>
              <a:ext cx="1257069" cy="1760247"/>
              <a:chOff x="1872315" y="3013495"/>
              <a:chExt cx="1261321" cy="1845174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B168FB2F-F645-43A5-83B7-D398339C3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032738" y="3013495"/>
                <a:ext cx="952500" cy="1257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9FDDCBF-F9FC-4AC9-A642-6E1F6AC15ED6}"/>
                  </a:ext>
                </a:extLst>
              </p:cNvPr>
              <p:cNvSpPr txBox="1"/>
              <p:nvPr/>
            </p:nvSpPr>
            <p:spPr>
              <a:xfrm>
                <a:off x="1872315" y="4258505"/>
                <a:ext cx="1261321" cy="600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100" b="1" dirty="0"/>
                  <a:t>David Gerbholz</a:t>
                </a:r>
              </a:p>
              <a:p>
                <a:pPr algn="ctr"/>
                <a:r>
                  <a:rPr lang="en-US" sz="1100" dirty="0"/>
                  <a:t>Verkaufsleiter</a:t>
                </a:r>
              </a:p>
              <a:p>
                <a:pPr algn="ctr"/>
                <a:r>
                  <a:rPr lang="en-US" sz="1100" dirty="0"/>
                  <a:t>Nord-Amerika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B0C019C2-03C5-43E8-8CC0-D7D230F4F02B}"/>
                </a:ext>
              </a:extLst>
            </p:cNvPr>
            <p:cNvGrpSpPr/>
            <p:nvPr/>
          </p:nvGrpSpPr>
          <p:grpSpPr>
            <a:xfrm>
              <a:off x="5695347" y="3453359"/>
              <a:ext cx="1220010" cy="1781060"/>
              <a:chOff x="-257667" y="2991677"/>
              <a:chExt cx="1224136" cy="1866991"/>
            </a:xfrm>
          </p:grpSpPr>
          <p:pic>
            <p:nvPicPr>
              <p:cNvPr id="26" name="Picture 6" descr="Achim Pfriender">
                <a:extLst>
                  <a:ext uri="{FF2B5EF4-FFF2-40B4-BE49-F238E27FC236}">
                    <a16:creationId xmlns:a16="http://schemas.microsoft.com/office/drawing/2014/main" id="{5B04AE08-5017-41BE-BFDD-9CEEF9F523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0316" y="2991677"/>
                <a:ext cx="952500" cy="1266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5D8BC09-3550-4AFC-A7E6-13AE56D47A85}"/>
                  </a:ext>
                </a:extLst>
              </p:cNvPr>
              <p:cNvSpPr txBox="1"/>
              <p:nvPr/>
            </p:nvSpPr>
            <p:spPr>
              <a:xfrm>
                <a:off x="-257667" y="4258504"/>
                <a:ext cx="1224136" cy="600164"/>
              </a:xfrm>
              <a:prstGeom prst="rect">
                <a:avLst/>
              </a:prstGeom>
              <a:noFill/>
              <a:ln cap="rnd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100" b="1" dirty="0"/>
                  <a:t>Achim </a:t>
                </a:r>
                <a:r>
                  <a:rPr lang="de-DE" sz="1100" b="1" dirty="0" err="1"/>
                  <a:t>Pfriender</a:t>
                </a:r>
                <a:endParaRPr lang="de-DE" sz="1100" b="1" dirty="0"/>
              </a:p>
              <a:p>
                <a:pPr algn="ctr"/>
                <a:r>
                  <a:rPr lang="en-US" sz="1100" dirty="0"/>
                  <a:t>Verkaufsdirektor</a:t>
                </a:r>
              </a:p>
              <a:p>
                <a:pPr algn="ctr"/>
                <a:r>
                  <a:rPr lang="en-US" sz="1100" dirty="0"/>
                  <a:t>International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7DCDB1C-7EB0-4604-BCC9-6501A568AA7B}"/>
                </a:ext>
              </a:extLst>
            </p:cNvPr>
            <p:cNvGrpSpPr/>
            <p:nvPr/>
          </p:nvGrpSpPr>
          <p:grpSpPr>
            <a:xfrm>
              <a:off x="1518883" y="3460045"/>
              <a:ext cx="1220010" cy="1808682"/>
              <a:chOff x="6865799" y="2991677"/>
              <a:chExt cx="1224136" cy="1895946"/>
            </a:xfrm>
          </p:grpSpPr>
          <p:pic>
            <p:nvPicPr>
              <p:cNvPr id="24" name="Picture 16" descr="Holger Weeke">
                <a:extLst>
                  <a:ext uri="{FF2B5EF4-FFF2-40B4-BE49-F238E27FC236}">
                    <a16:creationId xmlns:a16="http://schemas.microsoft.com/office/drawing/2014/main" id="{48210CA3-A744-4A3D-91FF-A338A59E5B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5404" y="2991677"/>
                <a:ext cx="952500" cy="1266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69F27D26-1327-4C8E-9D71-768013471EA3}"/>
                  </a:ext>
                </a:extLst>
              </p:cNvPr>
              <p:cNvSpPr txBox="1"/>
              <p:nvPr/>
            </p:nvSpPr>
            <p:spPr>
              <a:xfrm>
                <a:off x="6865799" y="4258503"/>
                <a:ext cx="1224136" cy="629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100" b="1" dirty="0"/>
                  <a:t>Holger Weeke</a:t>
                </a:r>
              </a:p>
              <a:p>
                <a:pPr algn="ctr"/>
                <a:r>
                  <a:rPr lang="en-US" sz="1100" dirty="0"/>
                  <a:t>Verkaufsdirektor</a:t>
                </a:r>
              </a:p>
              <a:p>
                <a:pPr algn="ctr"/>
                <a:r>
                  <a:rPr lang="en-US" sz="1100" dirty="0"/>
                  <a:t>Deutschland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ABD987B2-C80B-47D0-B80D-3FBBC8205796}"/>
                </a:ext>
              </a:extLst>
            </p:cNvPr>
            <p:cNvGrpSpPr/>
            <p:nvPr/>
          </p:nvGrpSpPr>
          <p:grpSpPr>
            <a:xfrm>
              <a:off x="2637114" y="3453359"/>
              <a:ext cx="1220010" cy="1830460"/>
              <a:chOff x="7438810" y="2999933"/>
              <a:chExt cx="1224136" cy="1918775"/>
            </a:xfrm>
          </p:grpSpPr>
          <p:pic>
            <p:nvPicPr>
              <p:cNvPr id="22" name="Picture 18" descr="Alper Alici">
                <a:extLst>
                  <a:ext uri="{FF2B5EF4-FFF2-40B4-BE49-F238E27FC236}">
                    <a16:creationId xmlns:a16="http://schemas.microsoft.com/office/drawing/2014/main" id="{B6B6219D-43FE-42D1-BED2-559486DDC8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0355" y="2999933"/>
                <a:ext cx="952500" cy="1266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AE8A586-6AE5-4C33-9F8D-2116B7A00370}"/>
                  </a:ext>
                </a:extLst>
              </p:cNvPr>
              <p:cNvSpPr txBox="1"/>
              <p:nvPr/>
            </p:nvSpPr>
            <p:spPr>
              <a:xfrm>
                <a:off x="7438810" y="4289588"/>
                <a:ext cx="1224136" cy="629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100" b="1" dirty="0"/>
                  <a:t>Alper Alici</a:t>
                </a:r>
              </a:p>
              <a:p>
                <a:pPr algn="ctr"/>
                <a:r>
                  <a:rPr lang="en-US" sz="1100" dirty="0"/>
                  <a:t>Verkaufsleiter</a:t>
                </a:r>
              </a:p>
              <a:p>
                <a:pPr algn="ctr"/>
                <a:r>
                  <a:rPr lang="en-US" sz="1100" dirty="0"/>
                  <a:t>Deutschland</a:t>
                </a:r>
              </a:p>
            </p:txBody>
          </p:sp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74551F6-A74B-4D61-82F8-CCA1A669EEA2}"/>
                </a:ext>
              </a:extLst>
            </p:cNvPr>
            <p:cNvSpPr txBox="1"/>
            <p:nvPr/>
          </p:nvSpPr>
          <p:spPr>
            <a:xfrm>
              <a:off x="5157478" y="4684200"/>
              <a:ext cx="127956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9487A57-5348-4986-8D6E-C08CD8737ADE}"/>
                </a:ext>
              </a:extLst>
            </p:cNvPr>
            <p:cNvSpPr txBox="1"/>
            <p:nvPr/>
          </p:nvSpPr>
          <p:spPr>
            <a:xfrm>
              <a:off x="1976616" y="2949236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Team Deutschland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9EC8982-D365-4137-8182-DC56F1C0C60D}"/>
                </a:ext>
              </a:extLst>
            </p:cNvPr>
            <p:cNvSpPr txBox="1"/>
            <p:nvPr/>
          </p:nvSpPr>
          <p:spPr>
            <a:xfrm>
              <a:off x="4407797" y="2953540"/>
              <a:ext cx="2871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Team Europa + International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D509A64-84B7-43A5-9EE6-09E19A798AE9}"/>
                </a:ext>
              </a:extLst>
            </p:cNvPr>
            <p:cNvSpPr txBox="1"/>
            <p:nvPr/>
          </p:nvSpPr>
          <p:spPr>
            <a:xfrm>
              <a:off x="7783579" y="2949236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Team USA + Nord- und Südamerika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916EC31-6F36-4E9C-A767-7EB1D4D2D899}"/>
              </a:ext>
            </a:extLst>
          </p:cNvPr>
          <p:cNvGrpSpPr/>
          <p:nvPr/>
        </p:nvGrpSpPr>
        <p:grpSpPr>
          <a:xfrm>
            <a:off x="3154332" y="831983"/>
            <a:ext cx="2998263" cy="2047201"/>
            <a:chOff x="3491496" y="840082"/>
            <a:chExt cx="2998263" cy="2047201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626ED4DE-3727-4840-9709-64087049D1B1}"/>
                </a:ext>
              </a:extLst>
            </p:cNvPr>
            <p:cNvGrpSpPr/>
            <p:nvPr/>
          </p:nvGrpSpPr>
          <p:grpSpPr>
            <a:xfrm>
              <a:off x="3882216" y="1256999"/>
              <a:ext cx="2171525" cy="1220376"/>
              <a:chOff x="3932611" y="1664226"/>
              <a:chExt cx="2171525" cy="1220376"/>
            </a:xfrm>
            <a:solidFill>
              <a:schemeClr val="bg1">
                <a:lumMod val="95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261C9AFC-5E24-42B3-96F3-3B2D3B7595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932611" y="1664226"/>
                <a:ext cx="899574" cy="1199432"/>
              </a:xfrm>
              <a:prstGeom prst="rect">
                <a:avLst/>
              </a:prstGeom>
              <a:grpFill/>
              <a:ln w="6350">
                <a:solidFill>
                  <a:srgbClr val="578BC9"/>
                </a:solidFill>
              </a:ln>
            </p:spPr>
          </p:pic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2C5F3AD6-8315-4D0B-9A02-7B362EEFDE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97748" y="1676084"/>
                <a:ext cx="906388" cy="1208518"/>
              </a:xfrm>
              <a:prstGeom prst="rect">
                <a:avLst/>
              </a:prstGeom>
              <a:grpFill/>
              <a:ln w="6350">
                <a:solidFill>
                  <a:srgbClr val="578BC9"/>
                </a:solidFill>
              </a:ln>
            </p:spPr>
          </p:pic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C9748D2-773F-4DB2-9922-6213C5F8FACE}"/>
                </a:ext>
              </a:extLst>
            </p:cNvPr>
            <p:cNvSpPr txBox="1"/>
            <p:nvPr/>
          </p:nvSpPr>
          <p:spPr>
            <a:xfrm>
              <a:off x="3638700" y="2456396"/>
              <a:ext cx="136815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/>
                <a:t>Thomas Ingendoh</a:t>
              </a:r>
            </a:p>
            <a:p>
              <a:pPr algn="ctr"/>
              <a:r>
                <a:rPr lang="en-US" sz="1100" dirty="0"/>
                <a:t>CEO &amp; Gründer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FF4B2A85-C939-4E95-875D-81D59ADEE2F1}"/>
                </a:ext>
              </a:extLst>
            </p:cNvPr>
            <p:cNvSpPr txBox="1"/>
            <p:nvPr/>
          </p:nvSpPr>
          <p:spPr>
            <a:xfrm>
              <a:off x="4943158" y="2456396"/>
              <a:ext cx="136815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/>
                <a:t>Rüdiger Klepsch</a:t>
              </a:r>
            </a:p>
            <a:p>
              <a:pPr algn="ctr"/>
              <a:r>
                <a:rPr lang="de-DE" sz="1100" dirty="0"/>
                <a:t>COO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843BA41-4167-4343-A5A1-47DE23B76F82}"/>
                </a:ext>
              </a:extLst>
            </p:cNvPr>
            <p:cNvSpPr txBox="1"/>
            <p:nvPr/>
          </p:nvSpPr>
          <p:spPr>
            <a:xfrm>
              <a:off x="3491496" y="840082"/>
              <a:ext cx="2998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2"/>
                  </a:solidFill>
                </a:rPr>
                <a:t>Management Team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7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Technologische Marktführerschaft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Marktführer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FEAC8EA-0029-4387-9198-A459AE708437}"/>
              </a:ext>
            </a:extLst>
          </p:cNvPr>
          <p:cNvGrpSpPr/>
          <p:nvPr/>
        </p:nvGrpSpPr>
        <p:grpSpPr>
          <a:xfrm>
            <a:off x="1047552" y="877155"/>
            <a:ext cx="8909755" cy="4438092"/>
            <a:chOff x="-357224" y="513282"/>
            <a:chExt cx="12198326" cy="6950890"/>
          </a:xfrm>
        </p:grpSpPr>
        <p:pic>
          <p:nvPicPr>
            <p:cNvPr id="30" name="Grafik 14">
              <a:extLst>
                <a:ext uri="{FF2B5EF4-FFF2-40B4-BE49-F238E27FC236}">
                  <a16:creationId xmlns:a16="http://schemas.microsoft.com/office/drawing/2014/main" id="{0650B1C7-1570-4DEA-9A6E-411937343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649" y="5178459"/>
              <a:ext cx="2608704" cy="1671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7EB6093D-19DF-4E05-A14A-FE95E327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943" y="5178459"/>
              <a:ext cx="2730159" cy="2285713"/>
            </a:xfrm>
            <a:prstGeom prst="rect">
              <a:avLst/>
            </a:prstGeom>
          </p:spPr>
        </p:pic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26003D90-1C73-41DC-AE2F-937ABDEF6759}"/>
                </a:ext>
              </a:extLst>
            </p:cNvPr>
            <p:cNvSpPr txBox="1"/>
            <p:nvPr/>
          </p:nvSpPr>
          <p:spPr>
            <a:xfrm>
              <a:off x="3152695" y="4053423"/>
              <a:ext cx="5173886" cy="819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93C8B"/>
                  </a:solidFill>
                </a:rPr>
                <a:t>Pionier auf neuen Märkten</a:t>
              </a: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F3712A50-B9AC-4290-802D-2717CDB88B03}"/>
                </a:ext>
              </a:extLst>
            </p:cNvPr>
            <p:cNvSpPr txBox="1"/>
            <p:nvPr/>
          </p:nvSpPr>
          <p:spPr>
            <a:xfrm>
              <a:off x="3290458" y="5067490"/>
              <a:ext cx="1925954" cy="482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93C8B"/>
                  </a:solidFill>
                </a:rPr>
                <a:t>Fine Art Scanner</a:t>
              </a:r>
            </a:p>
          </p:txBody>
        </p:sp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id="{44CB7C85-92B6-4BD4-B3BE-B68479927980}"/>
                </a:ext>
              </a:extLst>
            </p:cNvPr>
            <p:cNvSpPr txBox="1"/>
            <p:nvPr/>
          </p:nvSpPr>
          <p:spPr>
            <a:xfrm>
              <a:off x="7734167" y="5080992"/>
              <a:ext cx="2478999" cy="159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93C8B"/>
                  </a:solidFill>
                </a:rPr>
                <a:t>Schnellster UV-, VIS-, IR-, 3D- und Gegenlicht-Flachbettscanner </a:t>
              </a:r>
            </a:p>
            <a:p>
              <a:endParaRPr lang="de-DE" dirty="0"/>
            </a:p>
          </p:txBody>
        </p:sp>
        <p:sp>
          <p:nvSpPr>
            <p:cNvPr id="35" name="TextBox 14">
              <a:extLst>
                <a:ext uri="{FF2B5EF4-FFF2-40B4-BE49-F238E27FC236}">
                  <a16:creationId xmlns:a16="http://schemas.microsoft.com/office/drawing/2014/main" id="{C29412B0-9A2A-4A97-A0C5-7588F6529CDA}"/>
                </a:ext>
              </a:extLst>
            </p:cNvPr>
            <p:cNvSpPr txBox="1"/>
            <p:nvPr/>
          </p:nvSpPr>
          <p:spPr>
            <a:xfrm>
              <a:off x="1525425" y="513282"/>
              <a:ext cx="9635031" cy="819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6600"/>
                  </a:solidFill>
                </a:rPr>
                <a:t>Technologieführer bei weltweiten Installationen</a:t>
              </a:r>
            </a:p>
          </p:txBody>
        </p:sp>
        <p:pic>
          <p:nvPicPr>
            <p:cNvPr id="36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AA3B6F3-4634-4897-82CA-1CB2B5D3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375" y="1472092"/>
              <a:ext cx="2262853" cy="1602681"/>
            </a:xfrm>
            <a:prstGeom prst="rect">
              <a:avLst/>
            </a:prstGeom>
          </p:spPr>
        </p:pic>
        <p:sp>
          <p:nvSpPr>
            <p:cNvPr id="37" name="TextBox 17">
              <a:extLst>
                <a:ext uri="{FF2B5EF4-FFF2-40B4-BE49-F238E27FC236}">
                  <a16:creationId xmlns:a16="http://schemas.microsoft.com/office/drawing/2014/main" id="{8EB342A9-1740-44AE-9002-E12A7CFA55E6}"/>
                </a:ext>
              </a:extLst>
            </p:cNvPr>
            <p:cNvSpPr txBox="1"/>
            <p:nvPr/>
          </p:nvSpPr>
          <p:spPr>
            <a:xfrm>
              <a:off x="5557936" y="2051294"/>
              <a:ext cx="3910635" cy="578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6600"/>
                  </a:solidFill>
                </a:rPr>
                <a:t>2000+ Installationen jährlich</a:t>
              </a:r>
            </a:p>
          </p:txBody>
        </p:sp>
        <p:pic>
          <p:nvPicPr>
            <p:cNvPr id="39" name="Picture 19">
              <a:extLst>
                <a:ext uri="{FF2B5EF4-FFF2-40B4-BE49-F238E27FC236}">
                  <a16:creationId xmlns:a16="http://schemas.microsoft.com/office/drawing/2014/main" id="{9BD91BD2-4D57-4756-8C25-BA348598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7224" y="4998684"/>
              <a:ext cx="2335484" cy="1675142"/>
            </a:xfrm>
            <a:prstGeom prst="rect">
              <a:avLst/>
            </a:prstGeom>
          </p:spPr>
        </p:pic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4D4B33D4-E3AD-454E-9C75-B590E171024F}"/>
                </a:ext>
              </a:extLst>
            </p:cNvPr>
            <p:cNvSpPr txBox="1"/>
            <p:nvPr/>
          </p:nvSpPr>
          <p:spPr>
            <a:xfrm>
              <a:off x="1344744" y="5010938"/>
              <a:ext cx="1494218" cy="819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93C8B"/>
                  </a:solidFill>
                </a:rPr>
                <a:t>Produktivität</a:t>
              </a:r>
            </a:p>
            <a:p>
              <a:r>
                <a:rPr lang="en-US" sz="1400" b="1" dirty="0">
                  <a:solidFill>
                    <a:srgbClr val="093C8B"/>
                  </a:solidFill>
                </a:rPr>
                <a:t> Scannen</a:t>
              </a:r>
            </a:p>
          </p:txBody>
        </p:sp>
        <p:pic>
          <p:nvPicPr>
            <p:cNvPr id="41" name="Picture 15" descr="A picture containing text, indoor, printer, electronics&#10;&#10;Description automatically generated">
              <a:extLst>
                <a:ext uri="{FF2B5EF4-FFF2-40B4-BE49-F238E27FC236}">
                  <a16:creationId xmlns:a16="http://schemas.microsoft.com/office/drawing/2014/main" id="{DC188502-038A-4A18-BD5E-97ECE09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726" y="2577741"/>
              <a:ext cx="2607649" cy="1541427"/>
            </a:xfrm>
            <a:prstGeom prst="rect">
              <a:avLst/>
            </a:prstGeom>
          </p:spPr>
        </p:pic>
        <p:sp>
          <p:nvSpPr>
            <p:cNvPr id="42" name="TextBox 57">
              <a:extLst>
                <a:ext uri="{FF2B5EF4-FFF2-40B4-BE49-F238E27FC236}">
                  <a16:creationId xmlns:a16="http://schemas.microsoft.com/office/drawing/2014/main" id="{E4F457E6-AF66-4D4B-9444-7BC9887C08CF}"/>
                </a:ext>
              </a:extLst>
            </p:cNvPr>
            <p:cNvSpPr txBox="1"/>
            <p:nvPr/>
          </p:nvSpPr>
          <p:spPr>
            <a:xfrm>
              <a:off x="1417324" y="2035982"/>
              <a:ext cx="3910635" cy="578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6600"/>
                  </a:solidFill>
                </a:rPr>
                <a:t>1800+ Installationen jährlich</a:t>
              </a:r>
            </a:p>
          </p:txBody>
        </p:sp>
      </p:grpSp>
      <p:pic>
        <p:nvPicPr>
          <p:cNvPr id="44" name="Grafik 43">
            <a:extLst>
              <a:ext uri="{FF2B5EF4-FFF2-40B4-BE49-F238E27FC236}">
                <a16:creationId xmlns:a16="http://schemas.microsoft.com/office/drawing/2014/main" id="{72D7D97F-0272-475E-ABEF-6D708F395C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592" y="1452460"/>
            <a:ext cx="1177800" cy="151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3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Qualitätsstandard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ISO-zertifiziert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599D6A-0085-4022-8CE6-4E715873C14A}"/>
              </a:ext>
            </a:extLst>
          </p:cNvPr>
          <p:cNvSpPr txBox="1"/>
          <p:nvPr/>
        </p:nvSpPr>
        <p:spPr>
          <a:xfrm>
            <a:off x="1407592" y="1457116"/>
            <a:ext cx="4680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Access wurde erfolgreich rezertifiziert </a:t>
            </a:r>
          </a:p>
          <a:p>
            <a:r>
              <a:rPr lang="en-US" sz="1600" dirty="0"/>
              <a:t>nach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linkClick r:id="rId2"/>
              </a:rPr>
              <a:t>DIN EN ISO 9001:2015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Der Wuppertaler Scannerhersteller hat diese europäische Norm 2016 erstmals erhalten</a:t>
            </a:r>
            <a:r>
              <a:rPr lang="en-US" sz="1600" dirty="0">
                <a:solidFill>
                  <a:srgbClr val="000000"/>
                </a:solidFill>
              </a:rPr>
              <a:t>. Die </a:t>
            </a:r>
            <a:r>
              <a:rPr lang="en-US" sz="1600">
                <a:solidFill>
                  <a:srgbClr val="000000"/>
                </a:solidFill>
              </a:rPr>
              <a:t>ISO 9001:2015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definiert die Anforderungen an ein effektives Qualitätsmanagement in einem Unternehmen.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Weitere Zertifikate und Auszeichnungen, die Image Access erhalten hat, finden Sie auf der folgenden Seite.</a:t>
            </a:r>
            <a:endParaRPr lang="en-US" sz="1600" dirty="0">
              <a:solidFill>
                <a:srgbClr val="000000"/>
              </a:solidFill>
            </a:endParaRPr>
          </a:p>
          <a:p>
            <a:endParaRPr lang="de-DE" sz="16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A0FCF3-9F6E-4A98-B1D1-4ACF0F406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168" y="1041846"/>
            <a:ext cx="2952327" cy="41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Zertifizierungen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Bescheinigungen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49D0A4B-D7BC-43F4-802B-7B8C97F296E7}"/>
              </a:ext>
            </a:extLst>
          </p:cNvPr>
          <p:cNvSpPr/>
          <p:nvPr/>
        </p:nvSpPr>
        <p:spPr>
          <a:xfrm>
            <a:off x="111448" y="1439189"/>
            <a:ext cx="10048552" cy="3960440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CAE13F3-D914-4E2B-A5A6-81C31AB52C5E}"/>
              </a:ext>
            </a:extLst>
          </p:cNvPr>
          <p:cNvGrpSpPr/>
          <p:nvPr/>
        </p:nvGrpSpPr>
        <p:grpSpPr>
          <a:xfrm>
            <a:off x="775803" y="1770985"/>
            <a:ext cx="8763256" cy="3148208"/>
            <a:chOff x="739799" y="1524290"/>
            <a:chExt cx="8763256" cy="314820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F93F60-24BF-4E1F-AA19-F2244664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325" y="1795787"/>
              <a:ext cx="1163453" cy="11200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5BCC4F9-35D2-4828-9B19-1BE4302FF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842" y="1775217"/>
              <a:ext cx="2024315" cy="1239523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18F6D6D-0EFA-4EBE-B18A-76B2DCE64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561" y="1835731"/>
              <a:ext cx="1026474" cy="74439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294BBF2-77B9-4E49-B724-EC1423AAD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181" y="1775217"/>
              <a:ext cx="1153892" cy="86541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C275D76-E81B-4C69-8007-D0CE34D03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99" y="1524290"/>
              <a:ext cx="1488380" cy="166299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8EABFB8-5CF9-4104-A403-A5F93106F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480" y="3649588"/>
              <a:ext cx="961145" cy="67648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CDFA0F4-28F6-4E81-AFDB-FA306AC9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685" y="3506843"/>
              <a:ext cx="1148149" cy="1078034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E4432B4-9491-4F7C-BABE-E3295452ABBE}"/>
                </a:ext>
              </a:extLst>
            </p:cNvPr>
            <p:cNvSpPr txBox="1"/>
            <p:nvPr/>
          </p:nvSpPr>
          <p:spPr>
            <a:xfrm>
              <a:off x="7990887" y="3622486"/>
              <a:ext cx="151216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EPS</a:t>
              </a:r>
            </a:p>
            <a:p>
              <a:pPr algn="ctr"/>
              <a:r>
                <a:rPr lang="en-US" b="1" dirty="0"/>
                <a:t>CEC-VI</a:t>
              </a:r>
            </a:p>
          </p:txBody>
        </p:sp>
        <p:pic>
          <p:nvPicPr>
            <p:cNvPr id="16" name="Picture 2" descr="https://cdn-6.seton.de/ProduktImages/400px/10/00/DMNE_4679__1000.jpg">
              <a:extLst>
                <a:ext uri="{FF2B5EF4-FFF2-40B4-BE49-F238E27FC236}">
                  <a16:creationId xmlns:a16="http://schemas.microsoft.com/office/drawing/2014/main" id="{85D5E651-0560-434F-8FD8-E43675024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024" y="3506843"/>
              <a:ext cx="1016849" cy="1021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Bildergebnis fÃ¼r india bis">
              <a:extLst>
                <a:ext uri="{FF2B5EF4-FFF2-40B4-BE49-F238E27FC236}">
                  <a16:creationId xmlns:a16="http://schemas.microsoft.com/office/drawing/2014/main" id="{7B6297DE-C69E-412F-ABFD-94AE6B97B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037" y="3419221"/>
              <a:ext cx="1253277" cy="1253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045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Sponsoring, Mitgliedschaften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Sponsoring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80C9DB-257B-4353-9C38-78A9A3A59828}"/>
              </a:ext>
            </a:extLst>
          </p:cNvPr>
          <p:cNvSpPr/>
          <p:nvPr/>
        </p:nvSpPr>
        <p:spPr>
          <a:xfrm>
            <a:off x="127732" y="1373956"/>
            <a:ext cx="10048552" cy="4032448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34B4FA-9E69-4171-AD9E-744F7CAE69A3}"/>
              </a:ext>
            </a:extLst>
          </p:cNvPr>
          <p:cNvSpPr txBox="1"/>
          <p:nvPr/>
        </p:nvSpPr>
        <p:spPr>
          <a:xfrm>
            <a:off x="255464" y="2946776"/>
            <a:ext cx="9793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2"/>
              </a:rPr>
              <a:t>Förderer Von der Heydt-Museum </a:t>
            </a:r>
            <a:r>
              <a:rPr lang="de-DE" sz="1000" dirty="0">
                <a:hlinkClick r:id="rId3"/>
              </a:rPr>
              <a:t>Förderer Deutscher Museumsbund </a:t>
            </a:r>
            <a:r>
              <a:rPr lang="de-DE" sz="1000" dirty="0">
                <a:hlinkClick r:id="rId4"/>
              </a:rPr>
              <a:t>Förderer Deutscher Bibliotheksverband e.V.</a:t>
            </a:r>
            <a:endParaRPr lang="de-DE" sz="10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90D7846-AECC-4DE0-A431-9A3CCA06DEE7}"/>
              </a:ext>
            </a:extLst>
          </p:cNvPr>
          <p:cNvGrpSpPr/>
          <p:nvPr/>
        </p:nvGrpSpPr>
        <p:grpSpPr>
          <a:xfrm>
            <a:off x="399480" y="1470340"/>
            <a:ext cx="8617418" cy="1409580"/>
            <a:chOff x="382868" y="1558668"/>
            <a:chExt cx="8617418" cy="1409580"/>
          </a:xfrm>
        </p:grpSpPr>
        <p:pic>
          <p:nvPicPr>
            <p:cNvPr id="9" name="Grafik 8" descr="Ein Bild, das draußen, Stein, alt, Kolonnade enthält.&#10;&#10;Automatisch generierte Beschreibung">
              <a:extLst>
                <a:ext uri="{FF2B5EF4-FFF2-40B4-BE49-F238E27FC236}">
                  <a16:creationId xmlns:a16="http://schemas.microsoft.com/office/drawing/2014/main" id="{550D5B0B-8FDF-47D1-A3E2-C00A5D1D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68" y="1558668"/>
              <a:ext cx="1897072" cy="1358953"/>
            </a:xfrm>
            <a:prstGeom prst="rect">
              <a:avLst/>
            </a:prstGeom>
          </p:spPr>
        </p:pic>
        <p:pic>
          <p:nvPicPr>
            <p:cNvPr id="11" name="Grafik 10" descr="Ein Bild, das Text, Schild, schwarz enthält.&#10;&#10;Automatisch generierte Beschreibung">
              <a:extLst>
                <a:ext uri="{FF2B5EF4-FFF2-40B4-BE49-F238E27FC236}">
                  <a16:creationId xmlns:a16="http://schemas.microsoft.com/office/drawing/2014/main" id="{20763134-9726-4D1C-9164-A9194E5A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42" y="1573001"/>
              <a:ext cx="1512168" cy="1395247"/>
            </a:xfrm>
            <a:prstGeom prst="rect">
              <a:avLst/>
            </a:prstGeom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0193B43-D7AD-4CE0-8B7F-BE80AC362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084" y="1623479"/>
              <a:ext cx="2101202" cy="89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C6CFF73-6CF1-41D3-9DEA-75C806DAF321}"/>
              </a:ext>
            </a:extLst>
          </p:cNvPr>
          <p:cNvGrpSpPr/>
          <p:nvPr/>
        </p:nvGrpSpPr>
        <p:grpSpPr>
          <a:xfrm>
            <a:off x="255464" y="3780458"/>
            <a:ext cx="9105432" cy="1587016"/>
            <a:chOff x="255464" y="3791868"/>
            <a:chExt cx="9105432" cy="1587016"/>
          </a:xfrm>
        </p:grpSpPr>
        <p:pic>
          <p:nvPicPr>
            <p:cNvPr id="18" name="Grafik 17" descr="Ein Bild, das Text, Schild enthält.&#10;&#10;Automatisch generierte Beschreibung">
              <a:extLst>
                <a:ext uri="{FF2B5EF4-FFF2-40B4-BE49-F238E27FC236}">
                  <a16:creationId xmlns:a16="http://schemas.microsoft.com/office/drawing/2014/main" id="{6B5301EA-39E7-4541-AB52-CB9E140E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64" y="3791868"/>
              <a:ext cx="1296144" cy="1085603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733BAF1-3CD9-4E38-8F7D-89B368126693}"/>
                </a:ext>
              </a:extLst>
            </p:cNvPr>
            <p:cNvSpPr txBox="1"/>
            <p:nvPr/>
          </p:nvSpPr>
          <p:spPr>
            <a:xfrm>
              <a:off x="515319" y="497584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Innovationspreis </a:t>
              </a:r>
              <a:br>
                <a:rPr lang="de-DE" sz="1000" dirty="0"/>
              </a:br>
              <a:endParaRPr lang="de-DE" sz="1000" dirty="0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695435D-C445-4F39-9A45-8BCB3184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54097" y="4254868"/>
              <a:ext cx="2406799" cy="684976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5911951-296B-4B32-AA06-40CC774F3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78" y="4327993"/>
              <a:ext cx="1616180" cy="538726"/>
            </a:xfrm>
            <a:prstGeom prst="rect">
              <a:avLst/>
            </a:prstGeom>
          </p:spPr>
        </p:pic>
        <p:pic>
          <p:nvPicPr>
            <p:cNvPr id="16" name="Grafik 15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6CB35048-9FDA-4CD5-B8A8-CD43267C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095" y="4327993"/>
              <a:ext cx="2380953" cy="471429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4EA476B-87B8-4314-A4F2-1088F08401F1}"/>
                </a:ext>
              </a:extLst>
            </p:cNvPr>
            <p:cNvSpPr txBox="1"/>
            <p:nvPr/>
          </p:nvSpPr>
          <p:spPr>
            <a:xfrm>
              <a:off x="2143149" y="4978774"/>
              <a:ext cx="2000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hlinkClick r:id="rId12"/>
                </a:rPr>
                <a:t>Sponsor &amp; Mitglied </a:t>
              </a:r>
              <a:r>
                <a:rPr lang="de-DE" sz="1000" dirty="0" err="1">
                  <a:hlinkClick r:id="rId12"/>
                </a:rPr>
                <a:t>Reprographic </a:t>
              </a:r>
              <a:r>
                <a:rPr lang="de-DE" sz="1000" dirty="0">
                  <a:hlinkClick r:id="rId12"/>
                </a:rPr>
                <a:t>Services </a:t>
              </a:r>
              <a:r>
                <a:rPr lang="de-DE" sz="1000" dirty="0" err="1">
                  <a:hlinkClick r:id="rId12"/>
                </a:rPr>
                <a:t>Association</a:t>
              </a:r>
              <a:endParaRPr lang="de-DE" sz="1000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876D52E-28EF-48AC-9134-9A64CB5E469E}"/>
                </a:ext>
              </a:extLst>
            </p:cNvPr>
            <p:cNvSpPr txBox="1"/>
            <p:nvPr/>
          </p:nvSpPr>
          <p:spPr>
            <a:xfrm>
              <a:off x="4287912" y="4978774"/>
              <a:ext cx="20007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hlinkClick r:id="rId13"/>
                </a:rPr>
                <a:t>Sponsor &amp; Mitglied RMX Network</a:t>
              </a:r>
              <a:endParaRPr lang="de-DE" sz="1000" dirty="0"/>
            </a:p>
          </p:txBody>
        </p:sp>
      </p:grp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79CC1645-273E-42E1-9A81-E41FDB6142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25" y="3345615"/>
            <a:ext cx="1712815" cy="53953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BD3C48B-F2BC-4D53-A575-E85E455F723F}"/>
              </a:ext>
            </a:extLst>
          </p:cNvPr>
          <p:cNvSpPr txBox="1"/>
          <p:nvPr/>
        </p:nvSpPr>
        <p:spPr>
          <a:xfrm>
            <a:off x="3958377" y="3916529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15"/>
              </a:rPr>
              <a:t>MOTIO Netzwerk</a:t>
            </a:r>
            <a:endParaRPr lang="de-DE" sz="1000" dirty="0"/>
          </a:p>
        </p:txBody>
      </p:sp>
      <p:sp>
        <p:nvSpPr>
          <p:cNvPr id="23" name="Textfeld 22">
            <a:hlinkClick r:id="rId16"/>
            <a:extLst>
              <a:ext uri="{FF2B5EF4-FFF2-40B4-BE49-F238E27FC236}">
                <a16:creationId xmlns:a16="http://schemas.microsoft.com/office/drawing/2014/main" id="{4AB1E93F-4EA4-4636-B14D-7825DF1C9381}"/>
              </a:ext>
            </a:extLst>
          </p:cNvPr>
          <p:cNvSpPr txBox="1"/>
          <p:nvPr/>
        </p:nvSpPr>
        <p:spPr>
          <a:xfrm>
            <a:off x="6954097" y="4967364"/>
            <a:ext cx="2878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6"/>
              </a:rPr>
              <a:t>Anbieter Mitglied der Association of Printing and Data Solutions Professionals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8669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Unser Auftrag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Mission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E127BF-2A98-4AC6-8236-28F789E93020}"/>
              </a:ext>
            </a:extLst>
          </p:cNvPr>
          <p:cNvSpPr/>
          <p:nvPr/>
        </p:nvSpPr>
        <p:spPr>
          <a:xfrm>
            <a:off x="1025312" y="1561356"/>
            <a:ext cx="2457833" cy="33108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110BFB-E23C-4DA8-A7E2-2AF20438B236}"/>
              </a:ext>
            </a:extLst>
          </p:cNvPr>
          <p:cNvSpPr txBox="1"/>
          <p:nvPr/>
        </p:nvSpPr>
        <p:spPr>
          <a:xfrm>
            <a:off x="1263576" y="1675974"/>
            <a:ext cx="201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u="sng" noProof="0" dirty="0">
                <a:solidFill>
                  <a:schemeClr val="bg1"/>
                </a:solidFill>
              </a:rPr>
              <a:t>F &amp; E</a:t>
            </a:r>
          </a:p>
          <a:p>
            <a:pPr lvl="0"/>
            <a:endParaRPr lang="de-DE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49A913-D280-4B59-B184-34FFBC6F5AFD}"/>
              </a:ext>
            </a:extLst>
          </p:cNvPr>
          <p:cNvSpPr txBox="1"/>
          <p:nvPr/>
        </p:nvSpPr>
        <p:spPr>
          <a:xfrm>
            <a:off x="1025313" y="2127989"/>
            <a:ext cx="26213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/>
              <a:t>Kontinuierliche Technologieführerschaft</a:t>
            </a:r>
          </a:p>
          <a:p>
            <a:pPr lvl="0"/>
            <a:endParaRPr lang="en-US" sz="1600" dirty="0"/>
          </a:p>
          <a:p>
            <a:pPr lvl="0"/>
            <a:r>
              <a:rPr lang="en-US" sz="1600" noProof="0" dirty="0"/>
              <a:t>Höchste Designqualität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Optimales Preis-/Leistungsverhältnis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Erschließung neuer Marktchancen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47B53D9-DD01-4BAC-B262-7CDAA6A75E62}"/>
              </a:ext>
            </a:extLst>
          </p:cNvPr>
          <p:cNvSpPr/>
          <p:nvPr/>
        </p:nvSpPr>
        <p:spPr>
          <a:xfrm>
            <a:off x="4192602" y="1569822"/>
            <a:ext cx="2457834" cy="33108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EF17A77-3132-4A47-904E-C66A021B5DA5}"/>
              </a:ext>
            </a:extLst>
          </p:cNvPr>
          <p:cNvSpPr/>
          <p:nvPr/>
        </p:nvSpPr>
        <p:spPr>
          <a:xfrm>
            <a:off x="7359894" y="1566286"/>
            <a:ext cx="2472634" cy="3310891"/>
          </a:xfrm>
          <a:prstGeom prst="rect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BA8DCED-5764-4874-B1E1-F4A4ADBDAB5D}"/>
              </a:ext>
            </a:extLst>
          </p:cNvPr>
          <p:cNvSpPr txBox="1"/>
          <p:nvPr/>
        </p:nvSpPr>
        <p:spPr>
          <a:xfrm>
            <a:off x="4396082" y="1675973"/>
            <a:ext cx="219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u="sng" noProof="0" dirty="0">
                <a:solidFill>
                  <a:schemeClr val="bg1"/>
                </a:solidFill>
              </a:rPr>
              <a:t>PRODUKTION</a:t>
            </a:r>
          </a:p>
          <a:p>
            <a:pPr lvl="0" algn="ctr"/>
            <a:endParaRPr lang="de-DE" noProof="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DEBD737-2CCE-482E-9743-2EC1B0FA2176}"/>
              </a:ext>
            </a:extLst>
          </p:cNvPr>
          <p:cNvSpPr txBox="1"/>
          <p:nvPr/>
        </p:nvSpPr>
        <p:spPr>
          <a:xfrm>
            <a:off x="4206928" y="2127989"/>
            <a:ext cx="24435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>
                <a:latin typeface="Calibri"/>
                <a:ea typeface="+mn-ea"/>
                <a:cs typeface="+mn-cs"/>
              </a:rPr>
              <a:t>Lokale Lieferanten - Qualität "Made in Germany"</a:t>
            </a:r>
          </a:p>
          <a:p>
            <a:endParaRPr lang="en-US" sz="1600" dirty="0">
              <a:latin typeface="Calibri"/>
            </a:endParaRPr>
          </a:p>
          <a:p>
            <a:r>
              <a:rPr lang="en-US" sz="1600" kern="1200" dirty="0">
                <a:latin typeface="Calibri"/>
                <a:ea typeface="+mn-ea"/>
                <a:cs typeface="+mn-cs"/>
              </a:rPr>
              <a:t>Nachhaltige und dauerhafte Konstruktion</a:t>
            </a:r>
          </a:p>
          <a:p>
            <a:endParaRPr lang="en-US" sz="1600" dirty="0">
              <a:latin typeface="Calibri"/>
            </a:endParaRPr>
          </a:p>
          <a:p>
            <a:r>
              <a:rPr lang="en-US" sz="1600" kern="1200" dirty="0" err="1">
                <a:latin typeface="Calibri"/>
                <a:ea typeface="+mn-ea"/>
                <a:cs typeface="+mn-cs"/>
              </a:rPr>
              <a:t>Überwachte</a:t>
            </a:r>
            <a:r>
              <a:rPr lang="en-US" sz="1600" kern="1200" dirty="0">
                <a:latin typeface="Calibri"/>
                <a:ea typeface="+mn-ea"/>
                <a:cs typeface="+mn-cs"/>
              </a:rPr>
              <a:t> </a:t>
            </a:r>
            <a:r>
              <a:rPr lang="en-US" sz="1600" kern="1200" dirty="0" err="1">
                <a:latin typeface="Calibri"/>
                <a:ea typeface="+mn-ea"/>
                <a:cs typeface="+mn-cs"/>
              </a:rPr>
              <a:t>Qualität</a:t>
            </a:r>
            <a:endParaRPr lang="en-US" sz="1600" kern="1200" dirty="0">
              <a:latin typeface="Calibri"/>
              <a:ea typeface="+mn-ea"/>
              <a:cs typeface="+mn-cs"/>
            </a:endParaRPr>
          </a:p>
          <a:p>
            <a:endParaRPr lang="en-US" sz="1600" dirty="0">
              <a:latin typeface="Calibri"/>
            </a:endParaRPr>
          </a:p>
          <a:p>
            <a:r>
              <a:rPr lang="en-US" sz="1600" kern="1200" dirty="0">
                <a:latin typeface="Calibri"/>
                <a:ea typeface="+mn-ea"/>
                <a:cs typeface="+mn-cs"/>
              </a:rPr>
              <a:t>Energieeffizienz und Abfallvermeidung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61CCC1F-0AB1-407B-B3CC-6CD8D55E7B45}"/>
              </a:ext>
            </a:extLst>
          </p:cNvPr>
          <p:cNvSpPr txBox="1"/>
          <p:nvPr/>
        </p:nvSpPr>
        <p:spPr>
          <a:xfrm>
            <a:off x="7523371" y="1675972"/>
            <a:ext cx="2165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u="sng" noProof="0" dirty="0">
                <a:solidFill>
                  <a:schemeClr val="bg1"/>
                </a:solidFill>
              </a:rPr>
              <a:t>VERKAUF</a:t>
            </a:r>
          </a:p>
          <a:p>
            <a:pPr lvl="0"/>
            <a:endParaRPr lang="de-DE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038470-E15C-4384-AF1A-71A4643D3E0F}"/>
              </a:ext>
            </a:extLst>
          </p:cNvPr>
          <p:cNvSpPr txBox="1"/>
          <p:nvPr/>
        </p:nvSpPr>
        <p:spPr>
          <a:xfrm>
            <a:off x="7359894" y="2117896"/>
            <a:ext cx="24721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noProof="0" dirty="0">
                <a:latin typeface="+mn-lt"/>
              </a:rPr>
              <a:t>Ausbau des weltweiten Vertriebsnetzes</a:t>
            </a:r>
          </a:p>
          <a:p>
            <a:endParaRPr lang="en-US" sz="1600" dirty="0"/>
          </a:p>
          <a:p>
            <a:r>
              <a:rPr lang="en-US" sz="1600" kern="1200" noProof="0" dirty="0">
                <a:latin typeface="Calibri"/>
                <a:ea typeface="+mn-ea"/>
                <a:cs typeface="+mn-cs"/>
              </a:rPr>
              <a:t>Partnervertrieb mit attraktiven Margen</a:t>
            </a:r>
          </a:p>
          <a:p>
            <a:endParaRPr lang="en-US" sz="1600" kern="1200" noProof="0" dirty="0">
              <a:latin typeface="Calibri"/>
              <a:ea typeface="+mn-ea"/>
              <a:cs typeface="+mn-cs"/>
            </a:endParaRPr>
          </a:p>
          <a:p>
            <a:r>
              <a:rPr lang="en-US" sz="1600" dirty="0">
                <a:latin typeface="Calibri"/>
              </a:rPr>
              <a:t>Hervorragende </a:t>
            </a:r>
            <a:r>
              <a:rPr lang="en-US" sz="1600" kern="1200" noProof="0" dirty="0">
                <a:latin typeface="Calibri"/>
                <a:ea typeface="+mn-ea"/>
                <a:cs typeface="+mn-cs"/>
              </a:rPr>
              <a:t>Unterstützung in den Bereichen Technik, Marketing und Vertrieb</a:t>
            </a:r>
            <a:endParaRPr lang="en-US" sz="1600" kern="1200" noProof="0" dirty="0">
              <a:latin typeface="+mn-lt"/>
            </a:endParaRPr>
          </a:p>
          <a:p>
            <a:endParaRPr lang="de-DE" sz="1600" dirty="0"/>
          </a:p>
        </p:txBody>
      </p:sp>
      <p:sp>
        <p:nvSpPr>
          <p:cNvPr id="18" name="Pfeil: nach links und rechts 17">
            <a:extLst>
              <a:ext uri="{FF2B5EF4-FFF2-40B4-BE49-F238E27FC236}">
                <a16:creationId xmlns:a16="http://schemas.microsoft.com/office/drawing/2014/main" id="{1FEE49BC-51EB-47CB-A4FA-6FFEB787A129}"/>
              </a:ext>
            </a:extLst>
          </p:cNvPr>
          <p:cNvSpPr/>
          <p:nvPr/>
        </p:nvSpPr>
        <p:spPr>
          <a:xfrm>
            <a:off x="3497471" y="3128948"/>
            <a:ext cx="695131" cy="304616"/>
          </a:xfrm>
          <a:prstGeom prst="leftRightArrow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solidFill>
              <a:srgbClr val="578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1" name="Pfeil: nach links und rechts 20">
            <a:extLst>
              <a:ext uri="{FF2B5EF4-FFF2-40B4-BE49-F238E27FC236}">
                <a16:creationId xmlns:a16="http://schemas.microsoft.com/office/drawing/2014/main" id="{18A7F2B4-E42C-4D59-A3EA-D8FEB4598B5A}"/>
              </a:ext>
            </a:extLst>
          </p:cNvPr>
          <p:cNvSpPr/>
          <p:nvPr/>
        </p:nvSpPr>
        <p:spPr>
          <a:xfrm>
            <a:off x="1009029" y="4949065"/>
            <a:ext cx="8823499" cy="388217"/>
          </a:xfrm>
          <a:prstGeom prst="leftRightArrow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solidFill>
              <a:srgbClr val="578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Unsere Mission bei der Entwicklung von Weltklasse-Scannern "Made in Germany"!</a:t>
            </a:r>
          </a:p>
        </p:txBody>
      </p:sp>
      <p:sp>
        <p:nvSpPr>
          <p:cNvPr id="17" name="Pfeil: nach links und rechts 16">
            <a:extLst>
              <a:ext uri="{FF2B5EF4-FFF2-40B4-BE49-F238E27FC236}">
                <a16:creationId xmlns:a16="http://schemas.microsoft.com/office/drawing/2014/main" id="{5303E8CA-396C-4C97-9FFF-AA51303B2327}"/>
              </a:ext>
            </a:extLst>
          </p:cNvPr>
          <p:cNvSpPr/>
          <p:nvPr/>
        </p:nvSpPr>
        <p:spPr>
          <a:xfrm>
            <a:off x="6650436" y="3128948"/>
            <a:ext cx="695131" cy="304616"/>
          </a:xfrm>
          <a:prstGeom prst="leftRightArrow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 w="6350">
            <a:solidFill>
              <a:srgbClr val="578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8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D0821FD-3902-4C50-9896-941B59D21670}"/>
              </a:ext>
            </a:extLst>
          </p:cNvPr>
          <p:cNvSpPr txBox="1">
            <a:spLocks/>
          </p:cNvSpPr>
          <p:nvPr/>
        </p:nvSpPr>
        <p:spPr>
          <a:xfrm>
            <a:off x="1547694" y="221758"/>
            <a:ext cx="8208912" cy="952500"/>
          </a:xfrm>
        </p:spPr>
        <p:txBody>
          <a:bodyPr anchor="b"/>
          <a:lstStyle>
            <a:lvl1pPr marL="0" marR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2800" dirty="0" err="1">
                <a:solidFill>
                  <a:schemeClr val="tx1"/>
                </a:solidFill>
                <a:latin typeface="+mn-lt"/>
              </a:rPr>
              <a:t>Weitere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Informationen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A34E1FE-004C-49D1-AB06-F7F841CD64A0}"/>
              </a:ext>
            </a:extLst>
          </p:cNvPr>
          <p:cNvSpPr txBox="1">
            <a:spLocks/>
          </p:cNvSpPr>
          <p:nvPr/>
        </p:nvSpPr>
        <p:spPr>
          <a:xfrm>
            <a:off x="0" y="906277"/>
            <a:ext cx="1551608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Bookeye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1F8AFA3-7709-4ECE-A94C-5ABC7DF819DC}"/>
              </a:ext>
            </a:extLst>
          </p:cNvPr>
          <p:cNvSpPr/>
          <p:nvPr/>
        </p:nvSpPr>
        <p:spPr>
          <a:xfrm>
            <a:off x="1461600" y="906552"/>
            <a:ext cx="100800" cy="307211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E9E6D34-4CC5-417D-8109-CB3FB4C1F3CF}"/>
              </a:ext>
            </a:extLst>
          </p:cNvPr>
          <p:cNvSpPr/>
          <p:nvPr/>
        </p:nvSpPr>
        <p:spPr>
          <a:xfrm>
            <a:off x="304648" y="1350000"/>
            <a:ext cx="1143980" cy="1488907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FF5000"/>
          </a:solidFill>
          <a:ln>
            <a:solidFill>
              <a:srgbClr val="FF5000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EB6A9BF1-B036-4FC3-A5A4-D6F53F1ED8B5}"/>
              </a:ext>
            </a:extLst>
          </p:cNvPr>
          <p:cNvSpPr/>
          <p:nvPr/>
        </p:nvSpPr>
        <p:spPr>
          <a:xfrm>
            <a:off x="1496400" y="1350000"/>
            <a:ext cx="8208912" cy="1488907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A7035F97-68CE-42F5-A0D3-2B78FE89B954}"/>
              </a:ext>
            </a:extLst>
          </p:cNvPr>
          <p:cNvSpPr/>
          <p:nvPr/>
        </p:nvSpPr>
        <p:spPr>
          <a:xfrm>
            <a:off x="299627" y="2896507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FF5000"/>
          </a:solidFill>
          <a:ln>
            <a:solidFill>
              <a:srgbClr val="FF5000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pic>
        <p:nvPicPr>
          <p:cNvPr id="68" name="Grafik 67">
            <a:hlinkClick r:id="rId2"/>
            <a:extLst>
              <a:ext uri="{FF2B5EF4-FFF2-40B4-BE49-F238E27FC236}">
                <a16:creationId xmlns:a16="http://schemas.microsoft.com/office/drawing/2014/main" id="{39F85A6B-8874-4970-9E1E-4780D79D7B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79" y="1406905"/>
            <a:ext cx="840000" cy="630000"/>
          </a:xfrm>
          <a:prstGeom prst="rect">
            <a:avLst/>
          </a:prstGeom>
        </p:spPr>
      </p:pic>
      <p:pic>
        <p:nvPicPr>
          <p:cNvPr id="71" name="Grafik 70">
            <a:hlinkClick r:id="rId4"/>
            <a:extLst>
              <a:ext uri="{FF2B5EF4-FFF2-40B4-BE49-F238E27FC236}">
                <a16:creationId xmlns:a16="http://schemas.microsoft.com/office/drawing/2014/main" id="{3995DC8F-995E-4159-96D7-F7EA8616C5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79" y="1406905"/>
            <a:ext cx="840000" cy="630000"/>
          </a:xfrm>
          <a:prstGeom prst="rect">
            <a:avLst/>
          </a:prstGeom>
        </p:spPr>
      </p:pic>
      <p:pic>
        <p:nvPicPr>
          <p:cNvPr id="65" name="Grafik 64">
            <a:hlinkClick r:id="rId6"/>
            <a:extLst>
              <a:ext uri="{FF2B5EF4-FFF2-40B4-BE49-F238E27FC236}">
                <a16:creationId xmlns:a16="http://schemas.microsoft.com/office/drawing/2014/main" id="{A46145C9-0B99-482E-AB72-18B4823F54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44" y="1406905"/>
            <a:ext cx="840000" cy="630000"/>
          </a:xfrm>
          <a:prstGeom prst="rect">
            <a:avLst/>
          </a:prstGeom>
          <a:noFill/>
        </p:spPr>
      </p:pic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5E7977D5-E057-4F23-9EFD-B7E1F6189602}"/>
              </a:ext>
            </a:extLst>
          </p:cNvPr>
          <p:cNvSpPr/>
          <p:nvPr/>
        </p:nvSpPr>
        <p:spPr>
          <a:xfrm>
            <a:off x="1497378" y="2898000"/>
            <a:ext cx="8207933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F1102E33-2179-40A0-8915-4C51D0ECE044}"/>
              </a:ext>
            </a:extLst>
          </p:cNvPr>
          <p:cNvGrpSpPr/>
          <p:nvPr/>
        </p:nvGrpSpPr>
        <p:grpSpPr>
          <a:xfrm>
            <a:off x="3347548" y="2985770"/>
            <a:ext cx="702000" cy="810034"/>
            <a:chOff x="2174286" y="4028798"/>
            <a:chExt cx="702000" cy="810034"/>
          </a:xfrm>
        </p:grpSpPr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7743235B-51DF-47D7-B9F1-FB9D1704BBCA}"/>
                </a:ext>
              </a:extLst>
            </p:cNvPr>
            <p:cNvSpPr txBox="1"/>
            <p:nvPr/>
          </p:nvSpPr>
          <p:spPr>
            <a:xfrm>
              <a:off x="2174286" y="4608000"/>
              <a:ext cx="702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8"/>
                </a:rPr>
                <a:t>Bookeye 5 V2</a:t>
              </a:r>
              <a:endParaRPr lang="en-US" sz="900" dirty="0"/>
            </a:p>
          </p:txBody>
        </p:sp>
        <p:pic>
          <p:nvPicPr>
            <p:cNvPr id="142" name="Grafik 141" descr="Ein Bild, das Text, drinnen enthält.&#10;&#10;Automatisch generierte Beschreibung">
              <a:hlinkClick r:id="rId8"/>
              <a:extLst>
                <a:ext uri="{FF2B5EF4-FFF2-40B4-BE49-F238E27FC236}">
                  <a16:creationId xmlns:a16="http://schemas.microsoft.com/office/drawing/2014/main" id="{3B78F440-BB61-44DE-B621-B8982BBE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886" y="4028798"/>
              <a:ext cx="562800" cy="63000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C2590FA-AA14-4FF0-B2F8-1485069C8FD4}"/>
              </a:ext>
            </a:extLst>
          </p:cNvPr>
          <p:cNvGrpSpPr/>
          <p:nvPr/>
        </p:nvGrpSpPr>
        <p:grpSpPr>
          <a:xfrm>
            <a:off x="1544400" y="2985372"/>
            <a:ext cx="700991" cy="810427"/>
            <a:chOff x="1580179" y="2985372"/>
            <a:chExt cx="700991" cy="810427"/>
          </a:xfrm>
        </p:grpSpPr>
        <p:pic>
          <p:nvPicPr>
            <p:cNvPr id="156" name="Grafik 155" descr="Ein Bild, das Text, drinnen, Drucker enthält.&#10;&#10;Automatisch generierte Beschreibung">
              <a:hlinkClick r:id="rId10"/>
              <a:extLst>
                <a:ext uri="{FF2B5EF4-FFF2-40B4-BE49-F238E27FC236}">
                  <a16:creationId xmlns:a16="http://schemas.microsoft.com/office/drawing/2014/main" id="{77E78308-BDB2-42D4-A5DB-75306F04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824" y="2985372"/>
              <a:ext cx="455700" cy="630000"/>
            </a:xfrm>
            <a:prstGeom prst="rect">
              <a:avLst/>
            </a:prstGeom>
          </p:spPr>
        </p:pic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1EFA2316-8F55-4463-B6F3-EC050FCB876E}"/>
                </a:ext>
              </a:extLst>
            </p:cNvPr>
            <p:cNvSpPr txBox="1"/>
            <p:nvPr/>
          </p:nvSpPr>
          <p:spPr>
            <a:xfrm>
              <a:off x="1580179" y="3564967"/>
              <a:ext cx="700991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10"/>
                </a:rPr>
                <a:t>Bookeye 5 V3</a:t>
              </a:r>
              <a:endParaRPr lang="en-US" sz="900" dirty="0"/>
            </a:p>
          </p:txBody>
        </p:sp>
      </p:grpSp>
      <p:sp>
        <p:nvSpPr>
          <p:cNvPr id="158" name="Freihandform: Form 157">
            <a:extLst>
              <a:ext uri="{FF2B5EF4-FFF2-40B4-BE49-F238E27FC236}">
                <a16:creationId xmlns:a16="http://schemas.microsoft.com/office/drawing/2014/main" id="{993B3B2D-15E3-4036-8E56-98502CA2A859}"/>
              </a:ext>
            </a:extLst>
          </p:cNvPr>
          <p:cNvSpPr/>
          <p:nvPr/>
        </p:nvSpPr>
        <p:spPr>
          <a:xfrm>
            <a:off x="300496" y="4056885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FF5000"/>
          </a:solidFill>
          <a:ln>
            <a:solidFill>
              <a:srgbClr val="FF5000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159" name="Freihandform: Form 158">
            <a:extLst>
              <a:ext uri="{FF2B5EF4-FFF2-40B4-BE49-F238E27FC236}">
                <a16:creationId xmlns:a16="http://schemas.microsoft.com/office/drawing/2014/main" id="{239B6B39-404D-4AD6-92BC-F2FC1E079436}"/>
              </a:ext>
            </a:extLst>
          </p:cNvPr>
          <p:cNvSpPr/>
          <p:nvPr/>
        </p:nvSpPr>
        <p:spPr>
          <a:xfrm>
            <a:off x="1497379" y="4057200"/>
            <a:ext cx="8207932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grpSp>
        <p:nvGrpSpPr>
          <p:cNvPr id="160" name="Gruppieren 159">
            <a:extLst>
              <a:ext uri="{FF2B5EF4-FFF2-40B4-BE49-F238E27FC236}">
                <a16:creationId xmlns:a16="http://schemas.microsoft.com/office/drawing/2014/main" id="{AD1CA253-E281-43C3-921A-0716C7433FE6}"/>
              </a:ext>
            </a:extLst>
          </p:cNvPr>
          <p:cNvGrpSpPr/>
          <p:nvPr/>
        </p:nvGrpSpPr>
        <p:grpSpPr>
          <a:xfrm>
            <a:off x="3348000" y="4150800"/>
            <a:ext cx="702000" cy="810034"/>
            <a:chOff x="2174400" y="4028798"/>
            <a:chExt cx="702000" cy="810034"/>
          </a:xfrm>
        </p:grpSpPr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D6B7E7D-5A39-41E1-A1C9-073B1455A248}"/>
                </a:ext>
              </a:extLst>
            </p:cNvPr>
            <p:cNvSpPr txBox="1"/>
            <p:nvPr/>
          </p:nvSpPr>
          <p:spPr>
            <a:xfrm>
              <a:off x="2174400" y="4608000"/>
              <a:ext cx="702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12"/>
                </a:rPr>
                <a:t>Bookeye</a:t>
              </a:r>
              <a:r>
                <a:rPr lang="en-US" sz="900" baseline="30000" dirty="0">
                  <a:latin typeface="+mn-lt"/>
                  <a:hlinkClick r:id="rId12"/>
                </a:rPr>
                <a:t> </a:t>
              </a:r>
              <a:r>
                <a:rPr lang="en-US" sz="900" dirty="0">
                  <a:latin typeface="+mn-lt"/>
                  <a:hlinkClick r:id="rId12"/>
                </a:rPr>
                <a:t>5 V2</a:t>
              </a:r>
              <a:endParaRPr lang="en-US" sz="900" dirty="0"/>
            </a:p>
          </p:txBody>
        </p:sp>
        <p:pic>
          <p:nvPicPr>
            <p:cNvPr id="162" name="Grafik 161">
              <a:hlinkClick r:id="rId12"/>
              <a:extLst>
                <a:ext uri="{FF2B5EF4-FFF2-40B4-BE49-F238E27FC236}">
                  <a16:creationId xmlns:a16="http://schemas.microsoft.com/office/drawing/2014/main" id="{5A5161CA-8D7C-4215-B899-1E74BEEC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7150" y="4028798"/>
              <a:ext cx="556500" cy="6300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67D0DD4-7517-4B74-8FAF-E440082B2C99}"/>
              </a:ext>
            </a:extLst>
          </p:cNvPr>
          <p:cNvGrpSpPr/>
          <p:nvPr/>
        </p:nvGrpSpPr>
        <p:grpSpPr>
          <a:xfrm>
            <a:off x="1544400" y="4150800"/>
            <a:ext cx="700991" cy="810427"/>
            <a:chOff x="1580179" y="4150800"/>
            <a:chExt cx="700991" cy="810427"/>
          </a:xfrm>
        </p:grpSpPr>
        <p:pic>
          <p:nvPicPr>
            <p:cNvPr id="173" name="Grafik 172">
              <a:hlinkClick r:id="rId14"/>
              <a:extLst>
                <a:ext uri="{FF2B5EF4-FFF2-40B4-BE49-F238E27FC236}">
                  <a16:creationId xmlns:a16="http://schemas.microsoft.com/office/drawing/2014/main" id="{9A73F239-883D-4605-8639-9D6EA963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3324" y="4150800"/>
              <a:ext cx="434700" cy="630000"/>
            </a:xfrm>
            <a:prstGeom prst="rect">
              <a:avLst/>
            </a:prstGeom>
          </p:spPr>
        </p:pic>
        <p:sp>
          <p:nvSpPr>
            <p:cNvPr id="174" name="Textfeld 173">
              <a:extLst>
                <a:ext uri="{FF2B5EF4-FFF2-40B4-BE49-F238E27FC236}">
                  <a16:creationId xmlns:a16="http://schemas.microsoft.com/office/drawing/2014/main" id="{D766986D-5B5B-4C47-893B-65A33D7294F7}"/>
                </a:ext>
              </a:extLst>
            </p:cNvPr>
            <p:cNvSpPr txBox="1"/>
            <p:nvPr/>
          </p:nvSpPr>
          <p:spPr>
            <a:xfrm>
              <a:off x="1580179" y="4730395"/>
              <a:ext cx="700991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14"/>
                </a:rPr>
                <a:t>Bookeye</a:t>
              </a:r>
              <a:r>
                <a:rPr lang="en-US" sz="900" baseline="30000" dirty="0">
                  <a:latin typeface="+mn-lt"/>
                  <a:hlinkClick r:id="rId14"/>
                </a:rPr>
                <a:t> </a:t>
              </a:r>
              <a:r>
                <a:rPr lang="en-US" sz="900" dirty="0">
                  <a:latin typeface="+mn-lt"/>
                  <a:hlinkClick r:id="rId14"/>
                </a:rPr>
                <a:t>5 V3</a:t>
              </a:r>
              <a:endParaRPr lang="en-US" sz="900" dirty="0"/>
            </a:p>
          </p:txBody>
        </p:sp>
      </p:grpSp>
      <p:sp>
        <p:nvSpPr>
          <p:cNvPr id="75" name="Fußzeilenplatzhalter 6">
            <a:extLst>
              <a:ext uri="{FF2B5EF4-FFF2-40B4-BE49-F238E27FC236}">
                <a16:creationId xmlns:a16="http://schemas.microsoft.com/office/drawing/2014/main" id="{6B40ACA8-342E-40F1-8849-04DBFB6C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146" y="5479529"/>
            <a:ext cx="3217333" cy="151446"/>
          </a:xfrm>
        </p:spPr>
        <p:txBody>
          <a:bodyPr/>
          <a:lstStyle/>
          <a:p>
            <a:r>
              <a:rPr lang="en-US" dirty="0"/>
              <a:t>©2023  Image Access</a:t>
            </a:r>
          </a:p>
        </p:txBody>
      </p:sp>
      <p:pic>
        <p:nvPicPr>
          <p:cNvPr id="70" name="Grafik 69" descr="Ein Bild, das Text enthält.&#10;&#10;Automatisch generierte Beschreibung">
            <a:hlinkClick r:id="rId16"/>
            <a:extLst>
              <a:ext uri="{FF2B5EF4-FFF2-40B4-BE49-F238E27FC236}">
                <a16:creationId xmlns:a16="http://schemas.microsoft.com/office/drawing/2014/main" id="{64DCEAD5-9D2A-4CCB-882C-A5B36259ACA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91" y="1407600"/>
            <a:ext cx="486974" cy="109171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D2E77C-30CE-41A6-AED6-7F16250470A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7" y="3148255"/>
            <a:ext cx="1141200" cy="790815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5523B48-BFCB-4F62-8630-F6B53E31BD7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2" y="4293410"/>
            <a:ext cx="1142908" cy="792000"/>
          </a:xfrm>
          <a:prstGeom prst="rect">
            <a:avLst/>
          </a:prstGeom>
        </p:spPr>
      </p:pic>
      <p:pic>
        <p:nvPicPr>
          <p:cNvPr id="8" name="Grafik 7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E414B27A-D7AC-484D-87E7-146C66EA29E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8" y="1778907"/>
            <a:ext cx="1152000" cy="798300"/>
          </a:xfrm>
          <a:prstGeom prst="rect">
            <a:avLst/>
          </a:prstGeom>
        </p:spPr>
      </p:pic>
      <p:pic>
        <p:nvPicPr>
          <p:cNvPr id="73" name="Grafik 72">
            <a:hlinkClick r:id="rId21"/>
            <a:extLst>
              <a:ext uri="{FF2B5EF4-FFF2-40B4-BE49-F238E27FC236}">
                <a16:creationId xmlns:a16="http://schemas.microsoft.com/office/drawing/2014/main" id="{3783773D-E81F-42E7-93CC-42E1E05352FF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800" y="1406905"/>
            <a:ext cx="838800" cy="62910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174D524-4619-75C5-D5FD-4DAF3504EC14}"/>
              </a:ext>
            </a:extLst>
          </p:cNvPr>
          <p:cNvGrpSpPr/>
          <p:nvPr/>
        </p:nvGrpSpPr>
        <p:grpSpPr>
          <a:xfrm>
            <a:off x="1580400" y="2160000"/>
            <a:ext cx="2625821" cy="630000"/>
            <a:chOff x="5151379" y="1407600"/>
            <a:chExt cx="2625821" cy="630000"/>
          </a:xfrm>
        </p:grpSpPr>
        <p:pic>
          <p:nvPicPr>
            <p:cNvPr id="74" name="Grafik 73">
              <a:hlinkClick r:id="rId23"/>
              <a:extLst>
                <a:ext uri="{FF2B5EF4-FFF2-40B4-BE49-F238E27FC236}">
                  <a16:creationId xmlns:a16="http://schemas.microsoft.com/office/drawing/2014/main" id="{3CA93EA8-5E76-4ABA-924C-AB7AA657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379" y="1407600"/>
              <a:ext cx="840000" cy="630000"/>
            </a:xfrm>
            <a:prstGeom prst="rect">
              <a:avLst/>
            </a:prstGeom>
          </p:spPr>
        </p:pic>
        <p:pic>
          <p:nvPicPr>
            <p:cNvPr id="77" name="Grafik 76">
              <a:hlinkClick r:id="rId25"/>
              <a:extLst>
                <a:ext uri="{FF2B5EF4-FFF2-40B4-BE49-F238E27FC236}">
                  <a16:creationId xmlns:a16="http://schemas.microsoft.com/office/drawing/2014/main" id="{94346F7F-7EF8-469D-AEFE-17BFA108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200" y="1407600"/>
              <a:ext cx="840000" cy="630000"/>
            </a:xfrm>
            <a:prstGeom prst="rect">
              <a:avLst/>
            </a:prstGeom>
          </p:spPr>
        </p:pic>
        <p:pic>
          <p:nvPicPr>
            <p:cNvPr id="78" name="Grafik 77">
              <a:hlinkClick r:id="rId27"/>
              <a:extLst>
                <a:ext uri="{FF2B5EF4-FFF2-40B4-BE49-F238E27FC236}">
                  <a16:creationId xmlns:a16="http://schemas.microsoft.com/office/drawing/2014/main" id="{F8308164-C6EB-478A-A27D-4208AFAA0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4400" y="1407600"/>
              <a:ext cx="838800" cy="629101"/>
            </a:xfrm>
            <a:prstGeom prst="rect">
              <a:avLst/>
            </a:prstGeom>
          </p:spPr>
        </p:pic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35DFDDCE-8A93-49C5-8DB3-B76AEE22063C}"/>
              </a:ext>
            </a:extLst>
          </p:cNvPr>
          <p:cNvGrpSpPr/>
          <p:nvPr/>
        </p:nvGrpSpPr>
        <p:grpSpPr>
          <a:xfrm>
            <a:off x="2397246" y="2984400"/>
            <a:ext cx="700991" cy="948927"/>
            <a:chOff x="1580179" y="2985372"/>
            <a:chExt cx="700991" cy="948927"/>
          </a:xfrm>
        </p:grpSpPr>
        <p:pic>
          <p:nvPicPr>
            <p:cNvPr id="76" name="Grafik 75">
              <a:hlinkClick r:id="rId29"/>
              <a:extLst>
                <a:ext uri="{FF2B5EF4-FFF2-40B4-BE49-F238E27FC236}">
                  <a16:creationId xmlns:a16="http://schemas.microsoft.com/office/drawing/2014/main" id="{0E81EFAB-BECE-4C49-B9A5-0A00B7C5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763" y="2985372"/>
              <a:ext cx="451821" cy="630000"/>
            </a:xfrm>
            <a:prstGeom prst="rect">
              <a:avLst/>
            </a:prstGeom>
          </p:spPr>
        </p:pic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9464953-4978-4CA2-A5D5-FD0B38451F06}"/>
                </a:ext>
              </a:extLst>
            </p:cNvPr>
            <p:cNvSpPr txBox="1"/>
            <p:nvPr/>
          </p:nvSpPr>
          <p:spPr>
            <a:xfrm>
              <a:off x="1580179" y="3564967"/>
              <a:ext cx="70099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29"/>
                </a:rPr>
                <a:t>Bookeye 5 V3A Automatic</a:t>
              </a:r>
              <a:endParaRPr lang="en-US" sz="900" dirty="0"/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0C557042-7C0B-4174-8345-C2EA0C0E7640}"/>
              </a:ext>
            </a:extLst>
          </p:cNvPr>
          <p:cNvGrpSpPr/>
          <p:nvPr/>
        </p:nvGrpSpPr>
        <p:grpSpPr>
          <a:xfrm>
            <a:off x="2397600" y="4150800"/>
            <a:ext cx="700991" cy="948927"/>
            <a:chOff x="1580179" y="2985372"/>
            <a:chExt cx="700991" cy="948927"/>
          </a:xfrm>
        </p:grpSpPr>
        <p:pic>
          <p:nvPicPr>
            <p:cNvPr id="90" name="Grafik 89">
              <a:hlinkClick r:id="rId31"/>
              <a:extLst>
                <a:ext uri="{FF2B5EF4-FFF2-40B4-BE49-F238E27FC236}">
                  <a16:creationId xmlns:a16="http://schemas.microsoft.com/office/drawing/2014/main" id="{4AB3F063-EC42-4533-B337-1BB5F0FC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3100" y="2985372"/>
              <a:ext cx="435147" cy="630000"/>
            </a:xfrm>
            <a:prstGeom prst="rect">
              <a:avLst/>
            </a:prstGeom>
          </p:spPr>
        </p:pic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08560A8-C90F-497D-B8B9-16A94867B266}"/>
                </a:ext>
              </a:extLst>
            </p:cNvPr>
            <p:cNvSpPr txBox="1"/>
            <p:nvPr/>
          </p:nvSpPr>
          <p:spPr>
            <a:xfrm>
              <a:off x="1580179" y="3564967"/>
              <a:ext cx="70099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1"/>
                </a:rPr>
                <a:t>Bookeye 5 V3A Automatic</a:t>
              </a:r>
              <a:endParaRPr lang="en-US" sz="900" dirty="0"/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68D05D1F-2354-549B-2C82-CF964A1E3C20}"/>
              </a:ext>
            </a:extLst>
          </p:cNvPr>
          <p:cNvGrpSpPr/>
          <p:nvPr/>
        </p:nvGrpSpPr>
        <p:grpSpPr>
          <a:xfrm>
            <a:off x="4291200" y="4150800"/>
            <a:ext cx="702000" cy="948534"/>
            <a:chOff x="4291200" y="4150800"/>
            <a:chExt cx="702000" cy="948534"/>
          </a:xfrm>
        </p:grpSpPr>
        <p:pic>
          <p:nvPicPr>
            <p:cNvPr id="27" name="Grafik 26" descr="Ein Bild, das Text enthält.&#10;&#10;Automatisch generierte Beschreibung">
              <a:hlinkClick r:id="rId33"/>
              <a:extLst>
                <a:ext uri="{FF2B5EF4-FFF2-40B4-BE49-F238E27FC236}">
                  <a16:creationId xmlns:a16="http://schemas.microsoft.com/office/drawing/2014/main" id="{89CE06A9-281F-3A04-2F22-B06F55CD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600" y="4150800"/>
              <a:ext cx="556554" cy="630000"/>
            </a:xfrm>
            <a:prstGeom prst="rect">
              <a:avLst/>
            </a:prstGeom>
          </p:spPr>
        </p:pic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2207C5E-94C2-401D-9060-678AE4A128AB}"/>
                </a:ext>
              </a:extLst>
            </p:cNvPr>
            <p:cNvSpPr txBox="1"/>
            <p:nvPr/>
          </p:nvSpPr>
          <p:spPr>
            <a:xfrm>
              <a:off x="4291200" y="4730002"/>
              <a:ext cx="7020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33"/>
                </a:rPr>
                <a:t>Bookeye 5 V2A Automatic</a:t>
              </a:r>
              <a:endParaRPr lang="en-US" sz="900" dirty="0"/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1CE750FD-22FB-75AE-253A-AC1B0A6104B1}"/>
              </a:ext>
            </a:extLst>
          </p:cNvPr>
          <p:cNvGrpSpPr/>
          <p:nvPr/>
        </p:nvGrpSpPr>
        <p:grpSpPr>
          <a:xfrm>
            <a:off x="4289620" y="2984400"/>
            <a:ext cx="702000" cy="948534"/>
            <a:chOff x="4289620" y="2984400"/>
            <a:chExt cx="702000" cy="948534"/>
          </a:xfrm>
        </p:grpSpPr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03C5D66-873D-48FD-8473-2E10AA315480}"/>
                </a:ext>
              </a:extLst>
            </p:cNvPr>
            <p:cNvSpPr txBox="1"/>
            <p:nvPr/>
          </p:nvSpPr>
          <p:spPr>
            <a:xfrm>
              <a:off x="4289620" y="3563602"/>
              <a:ext cx="7020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35"/>
                </a:rPr>
                <a:t>Bookeye 5 V2A Automatic</a:t>
              </a:r>
              <a:endParaRPr lang="en-US" sz="900" dirty="0"/>
            </a:p>
          </p:txBody>
        </p:sp>
        <p:pic>
          <p:nvPicPr>
            <p:cNvPr id="32" name="Grafik 31">
              <a:hlinkClick r:id="rId35"/>
              <a:extLst>
                <a:ext uri="{FF2B5EF4-FFF2-40B4-BE49-F238E27FC236}">
                  <a16:creationId xmlns:a16="http://schemas.microsoft.com/office/drawing/2014/main" id="{67861B09-9F21-9350-117C-93B7B3C2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00" y="2984400"/>
              <a:ext cx="564715" cy="630000"/>
            </a:xfrm>
            <a:prstGeom prst="rect">
              <a:avLst/>
            </a:prstGeom>
          </p:spPr>
        </p:pic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60E4D8FE-D875-15A1-4786-F52FF9C46895}"/>
              </a:ext>
            </a:extLst>
          </p:cNvPr>
          <p:cNvGrpSpPr/>
          <p:nvPr/>
        </p:nvGrpSpPr>
        <p:grpSpPr>
          <a:xfrm>
            <a:off x="7866831" y="4150800"/>
            <a:ext cx="676800" cy="948932"/>
            <a:chOff x="7866831" y="4150800"/>
            <a:chExt cx="676800" cy="948932"/>
          </a:xfrm>
        </p:grpSpPr>
        <p:sp>
          <p:nvSpPr>
            <p:cNvPr id="165" name="Textfeld 164">
              <a:extLst>
                <a:ext uri="{FF2B5EF4-FFF2-40B4-BE49-F238E27FC236}">
                  <a16:creationId xmlns:a16="http://schemas.microsoft.com/office/drawing/2014/main" id="{4B8FA326-9C61-4B26-B9FC-9371E068B95E}"/>
                </a:ext>
              </a:extLst>
            </p:cNvPr>
            <p:cNvSpPr txBox="1"/>
            <p:nvPr/>
          </p:nvSpPr>
          <p:spPr>
            <a:xfrm>
              <a:off x="7866831" y="4730400"/>
              <a:ext cx="6768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7"/>
                </a:rPr>
                <a:t>Bookeye 5 V1A-C35/C50</a:t>
              </a:r>
              <a:endParaRPr lang="en-US" sz="900" dirty="0"/>
            </a:p>
          </p:txBody>
        </p:sp>
        <p:pic>
          <p:nvPicPr>
            <p:cNvPr id="9" name="Grafik 8">
              <a:hlinkClick r:id="rId37"/>
              <a:extLst>
                <a:ext uri="{FF2B5EF4-FFF2-40B4-BE49-F238E27FC236}">
                  <a16:creationId xmlns:a16="http://schemas.microsoft.com/office/drawing/2014/main" id="{DC2EF6F4-B5E5-594C-6FD5-2F486113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650" y="4150800"/>
              <a:ext cx="590829" cy="630000"/>
            </a:xfrm>
            <a:prstGeom prst="rect">
              <a:avLst/>
            </a:prstGeom>
          </p:spPr>
        </p:pic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C2F8C85C-FA16-ED87-B552-0BBA165C6690}"/>
              </a:ext>
            </a:extLst>
          </p:cNvPr>
          <p:cNvGrpSpPr/>
          <p:nvPr/>
        </p:nvGrpSpPr>
        <p:grpSpPr>
          <a:xfrm>
            <a:off x="7825466" y="2984400"/>
            <a:ext cx="677648" cy="949904"/>
            <a:chOff x="7825466" y="2984400"/>
            <a:chExt cx="677648" cy="949904"/>
          </a:xfrm>
        </p:grpSpPr>
        <p:sp>
          <p:nvSpPr>
            <p:cNvPr id="145" name="Textfeld 144">
              <a:extLst>
                <a:ext uri="{FF2B5EF4-FFF2-40B4-BE49-F238E27FC236}">
                  <a16:creationId xmlns:a16="http://schemas.microsoft.com/office/drawing/2014/main" id="{3C02DBAA-B3C7-4BFD-A3C4-8F15B9365A52}"/>
                </a:ext>
              </a:extLst>
            </p:cNvPr>
            <p:cNvSpPr txBox="1"/>
            <p:nvPr/>
          </p:nvSpPr>
          <p:spPr>
            <a:xfrm>
              <a:off x="7825466" y="3564972"/>
              <a:ext cx="67764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9"/>
                </a:rPr>
                <a:t>Bookeye 5 V1A-C35/C50</a:t>
              </a:r>
              <a:endParaRPr lang="en-US" sz="900" dirty="0"/>
            </a:p>
          </p:txBody>
        </p:sp>
        <p:pic>
          <p:nvPicPr>
            <p:cNvPr id="16" name="Grafik 15">
              <a:hlinkClick r:id="rId39"/>
              <a:extLst>
                <a:ext uri="{FF2B5EF4-FFF2-40B4-BE49-F238E27FC236}">
                  <a16:creationId xmlns:a16="http://schemas.microsoft.com/office/drawing/2014/main" id="{B21B883C-19EB-7E4E-050D-53B6DE49E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875" y="2984400"/>
              <a:ext cx="581036" cy="630000"/>
            </a:xfrm>
            <a:prstGeom prst="rect">
              <a:avLst/>
            </a:prstGeom>
          </p:spPr>
        </p:pic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6036C601-E830-DE0B-E6CF-D53377D5525B}"/>
              </a:ext>
            </a:extLst>
          </p:cNvPr>
          <p:cNvGrpSpPr/>
          <p:nvPr/>
        </p:nvGrpSpPr>
        <p:grpSpPr>
          <a:xfrm>
            <a:off x="5183863" y="4150800"/>
            <a:ext cx="746602" cy="948534"/>
            <a:chOff x="5183863" y="4150800"/>
            <a:chExt cx="746602" cy="94853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C41418F-8623-A309-4A29-CFA7FE719037}"/>
                </a:ext>
              </a:extLst>
            </p:cNvPr>
            <p:cNvSpPr txBox="1"/>
            <p:nvPr/>
          </p:nvSpPr>
          <p:spPr>
            <a:xfrm>
              <a:off x="5183863" y="4730002"/>
              <a:ext cx="74660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41"/>
                </a:rPr>
                <a:t>Bookeye 5 V2 Archive</a:t>
              </a:r>
              <a:endParaRPr lang="en-US" sz="900" dirty="0"/>
            </a:p>
          </p:txBody>
        </p:sp>
        <p:pic>
          <p:nvPicPr>
            <p:cNvPr id="48" name="Grafik 47">
              <a:hlinkClick r:id="rId41"/>
              <a:extLst>
                <a:ext uri="{FF2B5EF4-FFF2-40B4-BE49-F238E27FC236}">
                  <a16:creationId xmlns:a16="http://schemas.microsoft.com/office/drawing/2014/main" id="{65F34435-1B83-E2FD-3021-CBF19CDE3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800" y="4150800"/>
              <a:ext cx="536969" cy="630000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6522AE4B-EA9C-8C12-DECC-56B70A851961}"/>
              </a:ext>
            </a:extLst>
          </p:cNvPr>
          <p:cNvGrpSpPr/>
          <p:nvPr/>
        </p:nvGrpSpPr>
        <p:grpSpPr>
          <a:xfrm>
            <a:off x="5183863" y="2984400"/>
            <a:ext cx="745200" cy="950297"/>
            <a:chOff x="5183863" y="2984400"/>
            <a:chExt cx="745200" cy="950297"/>
          </a:xfrm>
        </p:grpSpPr>
        <p:sp>
          <p:nvSpPr>
            <p:cNvPr id="147" name="Textfeld 146">
              <a:extLst>
                <a:ext uri="{FF2B5EF4-FFF2-40B4-BE49-F238E27FC236}">
                  <a16:creationId xmlns:a16="http://schemas.microsoft.com/office/drawing/2014/main" id="{95EA10CC-28C9-442C-A7AC-A733739A8494}"/>
                </a:ext>
              </a:extLst>
            </p:cNvPr>
            <p:cNvSpPr txBox="1"/>
            <p:nvPr/>
          </p:nvSpPr>
          <p:spPr>
            <a:xfrm>
              <a:off x="5183863" y="3565365"/>
              <a:ext cx="7452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43"/>
                </a:rPr>
                <a:t>Bookeye 5 V2 Archive</a:t>
              </a:r>
              <a:endParaRPr lang="en-US" sz="900" dirty="0"/>
            </a:p>
          </p:txBody>
        </p:sp>
        <p:pic>
          <p:nvPicPr>
            <p:cNvPr id="50" name="Grafik 49">
              <a:hlinkClick r:id="rId43"/>
              <a:extLst>
                <a:ext uri="{FF2B5EF4-FFF2-40B4-BE49-F238E27FC236}">
                  <a16:creationId xmlns:a16="http://schemas.microsoft.com/office/drawing/2014/main" id="{E4D0FE0C-65E3-445E-5489-803C2F5C4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400" y="2984400"/>
              <a:ext cx="533705" cy="630000"/>
            </a:xfrm>
            <a:prstGeom prst="rect">
              <a:avLst/>
            </a:prstGeom>
          </p:spPr>
        </p:pic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E084D94D-FBF6-EE9E-9EF0-81E321F39F70}"/>
              </a:ext>
            </a:extLst>
          </p:cNvPr>
          <p:cNvGrpSpPr/>
          <p:nvPr/>
        </p:nvGrpSpPr>
        <p:grpSpPr>
          <a:xfrm>
            <a:off x="6091200" y="4150800"/>
            <a:ext cx="746602" cy="949325"/>
            <a:chOff x="6091200" y="4150800"/>
            <a:chExt cx="746602" cy="949325"/>
          </a:xfrm>
        </p:grpSpPr>
        <p:sp>
          <p:nvSpPr>
            <p:cNvPr id="176" name="Textfeld 175">
              <a:extLst>
                <a:ext uri="{FF2B5EF4-FFF2-40B4-BE49-F238E27FC236}">
                  <a16:creationId xmlns:a16="http://schemas.microsoft.com/office/drawing/2014/main" id="{5B8467B7-E706-4C70-97F7-425DC8362356}"/>
                </a:ext>
              </a:extLst>
            </p:cNvPr>
            <p:cNvSpPr txBox="1"/>
            <p:nvPr/>
          </p:nvSpPr>
          <p:spPr>
            <a:xfrm>
              <a:off x="6091200" y="4730793"/>
              <a:ext cx="74660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45"/>
                </a:rPr>
                <a:t>Bookeye 5 V2S Semiautomatic</a:t>
              </a:r>
              <a:endParaRPr lang="en-US" sz="900" dirty="0"/>
            </a:p>
          </p:txBody>
        </p:sp>
        <p:pic>
          <p:nvPicPr>
            <p:cNvPr id="52" name="Grafik 51">
              <a:hlinkClick r:id="rId45"/>
              <a:extLst>
                <a:ext uri="{FF2B5EF4-FFF2-40B4-BE49-F238E27FC236}">
                  <a16:creationId xmlns:a16="http://schemas.microsoft.com/office/drawing/2014/main" id="{DC3AF447-47F1-8AD6-0F15-F91D36EDC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550" y="4150800"/>
              <a:ext cx="628368" cy="630000"/>
            </a:xfrm>
            <a:prstGeom prst="rect">
              <a:avLst/>
            </a:prstGeom>
          </p:spPr>
        </p:pic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3F1ACD1D-7E01-FB13-5840-8BC728A0069F}"/>
              </a:ext>
            </a:extLst>
          </p:cNvPr>
          <p:cNvGrpSpPr/>
          <p:nvPr/>
        </p:nvGrpSpPr>
        <p:grpSpPr>
          <a:xfrm>
            <a:off x="6091200" y="2984400"/>
            <a:ext cx="745200" cy="949325"/>
            <a:chOff x="6091200" y="2984400"/>
            <a:chExt cx="745200" cy="94932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BF17C7D-7603-29FC-E18F-35E6DC2D1689}"/>
                </a:ext>
              </a:extLst>
            </p:cNvPr>
            <p:cNvSpPr txBox="1"/>
            <p:nvPr/>
          </p:nvSpPr>
          <p:spPr>
            <a:xfrm>
              <a:off x="6091200" y="3564393"/>
              <a:ext cx="7452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47"/>
                </a:rPr>
                <a:t>Bookeye 5 V2S Semiautomatic</a:t>
              </a:r>
              <a:endParaRPr lang="en-US" sz="900" dirty="0"/>
            </a:p>
          </p:txBody>
        </p:sp>
        <p:pic>
          <p:nvPicPr>
            <p:cNvPr id="54" name="Grafik 53">
              <a:hlinkClick r:id="rId47"/>
              <a:extLst>
                <a:ext uri="{FF2B5EF4-FFF2-40B4-BE49-F238E27FC236}">
                  <a16:creationId xmlns:a16="http://schemas.microsoft.com/office/drawing/2014/main" id="{78E1825C-F3D1-6482-37E2-5E22FAE7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400" y="2984400"/>
              <a:ext cx="628368" cy="63000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65010122-08D4-59A5-EA8E-9751DB8F9B28}"/>
              </a:ext>
            </a:extLst>
          </p:cNvPr>
          <p:cNvGrpSpPr/>
          <p:nvPr/>
        </p:nvGrpSpPr>
        <p:grpSpPr>
          <a:xfrm>
            <a:off x="6999681" y="4150800"/>
            <a:ext cx="745200" cy="949325"/>
            <a:chOff x="6999681" y="4150800"/>
            <a:chExt cx="745200" cy="949325"/>
          </a:xfrm>
        </p:grpSpPr>
        <p:sp>
          <p:nvSpPr>
            <p:cNvPr id="168" name="Textfeld 167">
              <a:extLst>
                <a:ext uri="{FF2B5EF4-FFF2-40B4-BE49-F238E27FC236}">
                  <a16:creationId xmlns:a16="http://schemas.microsoft.com/office/drawing/2014/main" id="{E08D7ECB-91B1-4C2F-835B-BDF3A3F28996}"/>
                </a:ext>
              </a:extLst>
            </p:cNvPr>
            <p:cNvSpPr txBox="1"/>
            <p:nvPr/>
          </p:nvSpPr>
          <p:spPr>
            <a:xfrm>
              <a:off x="6999681" y="4730793"/>
              <a:ext cx="7452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49"/>
                </a:rPr>
                <a:t>Bookeye 5 V1A Professional</a:t>
              </a:r>
              <a:endParaRPr lang="en-US" sz="900" dirty="0"/>
            </a:p>
          </p:txBody>
        </p:sp>
        <p:pic>
          <p:nvPicPr>
            <p:cNvPr id="56" name="Grafik 55">
              <a:hlinkClick r:id="rId49"/>
              <a:extLst>
                <a:ext uri="{FF2B5EF4-FFF2-40B4-BE49-F238E27FC236}">
                  <a16:creationId xmlns:a16="http://schemas.microsoft.com/office/drawing/2014/main" id="{ECA3A4EA-F347-4862-1C24-4BD062F7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875" y="4150800"/>
              <a:ext cx="489638" cy="630000"/>
            </a:xfrm>
            <a:prstGeom prst="rect">
              <a:avLst/>
            </a:prstGeom>
          </p:spPr>
        </p:pic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07A73DC-6590-B5D0-462B-41BD7C7BCFCD}"/>
              </a:ext>
            </a:extLst>
          </p:cNvPr>
          <p:cNvGrpSpPr/>
          <p:nvPr/>
        </p:nvGrpSpPr>
        <p:grpSpPr>
          <a:xfrm>
            <a:off x="6958800" y="2984400"/>
            <a:ext cx="745200" cy="950297"/>
            <a:chOff x="6958800" y="2984400"/>
            <a:chExt cx="745200" cy="950297"/>
          </a:xfrm>
        </p:grpSpPr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D1ECA3B7-2C4C-47BA-964B-A50BE261FCAC}"/>
                </a:ext>
              </a:extLst>
            </p:cNvPr>
            <p:cNvSpPr txBox="1"/>
            <p:nvPr/>
          </p:nvSpPr>
          <p:spPr>
            <a:xfrm>
              <a:off x="6958800" y="3565365"/>
              <a:ext cx="7452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51"/>
                </a:rPr>
                <a:t>Bookeye 5 V1A Professional</a:t>
              </a:r>
              <a:endParaRPr lang="en-US" sz="900" dirty="0"/>
            </a:p>
          </p:txBody>
        </p:sp>
        <p:pic>
          <p:nvPicPr>
            <p:cNvPr id="58" name="Grafik 57">
              <a:hlinkClick r:id="rId51"/>
              <a:extLst>
                <a:ext uri="{FF2B5EF4-FFF2-40B4-BE49-F238E27FC236}">
                  <a16:creationId xmlns:a16="http://schemas.microsoft.com/office/drawing/2014/main" id="{04C36623-9764-02F4-C072-84F50292E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950" y="2984400"/>
              <a:ext cx="504327" cy="63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76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2" grpId="0" animBg="1"/>
      <p:bldP spid="63" grpId="0" animBg="1"/>
      <p:bldP spid="64" grpId="0" animBg="1"/>
      <p:bldP spid="84" grpId="0" animBg="1"/>
      <p:bldP spid="158" grpId="0" animBg="1"/>
      <p:bldP spid="1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D0821FD-3902-4C50-9896-941B59D21670}"/>
              </a:ext>
            </a:extLst>
          </p:cNvPr>
          <p:cNvSpPr txBox="1">
            <a:spLocks/>
          </p:cNvSpPr>
          <p:nvPr/>
        </p:nvSpPr>
        <p:spPr>
          <a:xfrm>
            <a:off x="1547694" y="221758"/>
            <a:ext cx="8208912" cy="952500"/>
          </a:xfrm>
        </p:spPr>
        <p:txBody>
          <a:bodyPr anchor="b"/>
          <a:lstStyle>
            <a:lvl1pPr marL="0" marR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2800" dirty="0" err="1">
                <a:solidFill>
                  <a:schemeClr val="tx1"/>
                </a:solidFill>
                <a:latin typeface="+mn-lt"/>
              </a:rPr>
              <a:t>Weitere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Informationen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A34E1FE-004C-49D1-AB06-F7F841CD64A0}"/>
              </a:ext>
            </a:extLst>
          </p:cNvPr>
          <p:cNvSpPr txBox="1">
            <a:spLocks/>
          </p:cNvSpPr>
          <p:nvPr/>
        </p:nvSpPr>
        <p:spPr>
          <a:xfrm>
            <a:off x="0" y="906277"/>
            <a:ext cx="1551608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WT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Sheetfeed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1F8AFA3-7709-4ECE-A94C-5ABC7DF819DC}"/>
              </a:ext>
            </a:extLst>
          </p:cNvPr>
          <p:cNvSpPr/>
          <p:nvPr/>
        </p:nvSpPr>
        <p:spPr>
          <a:xfrm>
            <a:off x="1461600" y="906552"/>
            <a:ext cx="100800" cy="307211"/>
          </a:xfrm>
          <a:prstGeom prst="rect">
            <a:avLst/>
          </a:prstGeom>
          <a:solidFill>
            <a:srgbClr val="047BC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E9E6D34-4CC5-417D-8109-CB3FB4C1F3CF}"/>
              </a:ext>
            </a:extLst>
          </p:cNvPr>
          <p:cNvSpPr/>
          <p:nvPr/>
        </p:nvSpPr>
        <p:spPr>
          <a:xfrm>
            <a:off x="304200" y="1350000"/>
            <a:ext cx="1144800" cy="1488907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047BCB"/>
          </a:solidFill>
          <a:ln>
            <a:solidFill>
              <a:srgbClr val="047BCB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A7035F97-68CE-42F5-A0D3-2B78FE89B954}"/>
              </a:ext>
            </a:extLst>
          </p:cNvPr>
          <p:cNvSpPr/>
          <p:nvPr/>
        </p:nvSpPr>
        <p:spPr>
          <a:xfrm>
            <a:off x="299627" y="2896507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047BCB"/>
          </a:solidFill>
          <a:ln>
            <a:solidFill>
              <a:srgbClr val="047BCB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sp>
        <p:nvSpPr>
          <p:cNvPr id="158" name="Freihandform: Form 157">
            <a:extLst>
              <a:ext uri="{FF2B5EF4-FFF2-40B4-BE49-F238E27FC236}">
                <a16:creationId xmlns:a16="http://schemas.microsoft.com/office/drawing/2014/main" id="{993B3B2D-15E3-4036-8E56-98502CA2A859}"/>
              </a:ext>
            </a:extLst>
          </p:cNvPr>
          <p:cNvSpPr/>
          <p:nvPr/>
        </p:nvSpPr>
        <p:spPr>
          <a:xfrm>
            <a:off x="300496" y="4056885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047BCB"/>
          </a:solidFill>
          <a:ln>
            <a:solidFill>
              <a:srgbClr val="047BCB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EB6A9BF1-B036-4FC3-A5A4-D6F53F1ED8B5}"/>
              </a:ext>
            </a:extLst>
          </p:cNvPr>
          <p:cNvSpPr/>
          <p:nvPr/>
        </p:nvSpPr>
        <p:spPr>
          <a:xfrm>
            <a:off x="1497600" y="1350000"/>
            <a:ext cx="8208912" cy="1488907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/>
          </a:p>
        </p:txBody>
      </p:sp>
      <p:pic>
        <p:nvPicPr>
          <p:cNvPr id="65" name="Grafik 64">
            <a:hlinkClick r:id="rId2"/>
            <a:extLst>
              <a:ext uri="{FF2B5EF4-FFF2-40B4-BE49-F238E27FC236}">
                <a16:creationId xmlns:a16="http://schemas.microsoft.com/office/drawing/2014/main" id="{A46145C9-0B99-482E-AB72-18B4823F54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1406905"/>
            <a:ext cx="840000" cy="630000"/>
          </a:xfrm>
          <a:prstGeom prst="rect">
            <a:avLst/>
          </a:prstGeom>
        </p:spPr>
      </p:pic>
      <p:pic>
        <p:nvPicPr>
          <p:cNvPr id="68" name="Grafik 67">
            <a:hlinkClick r:id="rId4"/>
            <a:extLst>
              <a:ext uri="{FF2B5EF4-FFF2-40B4-BE49-F238E27FC236}">
                <a16:creationId xmlns:a16="http://schemas.microsoft.com/office/drawing/2014/main" id="{39F85A6B-8874-4970-9E1E-4780D79D7B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79" y="1406905"/>
            <a:ext cx="840000" cy="630000"/>
          </a:xfrm>
          <a:prstGeom prst="rect">
            <a:avLst/>
          </a:prstGeom>
        </p:spPr>
      </p:pic>
      <p:pic>
        <p:nvPicPr>
          <p:cNvPr id="71" name="Grafik 70">
            <a:hlinkClick r:id="rId6"/>
            <a:extLst>
              <a:ext uri="{FF2B5EF4-FFF2-40B4-BE49-F238E27FC236}">
                <a16:creationId xmlns:a16="http://schemas.microsoft.com/office/drawing/2014/main" id="{3995DC8F-995E-4159-96D7-F7EA8616C5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9" y="1406905"/>
            <a:ext cx="840000" cy="630000"/>
          </a:xfrm>
          <a:prstGeom prst="rect">
            <a:avLst/>
          </a:prstGeom>
        </p:spPr>
      </p:pic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5E7977D5-E057-4F23-9EFD-B7E1F6189602}"/>
              </a:ext>
            </a:extLst>
          </p:cNvPr>
          <p:cNvSpPr/>
          <p:nvPr/>
        </p:nvSpPr>
        <p:spPr>
          <a:xfrm>
            <a:off x="1498578" y="2898000"/>
            <a:ext cx="8207933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/>
          </a:p>
        </p:txBody>
      </p:sp>
      <p:sp>
        <p:nvSpPr>
          <p:cNvPr id="159" name="Freihandform: Form 158">
            <a:extLst>
              <a:ext uri="{FF2B5EF4-FFF2-40B4-BE49-F238E27FC236}">
                <a16:creationId xmlns:a16="http://schemas.microsoft.com/office/drawing/2014/main" id="{239B6B39-404D-4AD6-92BC-F2FC1E079436}"/>
              </a:ext>
            </a:extLst>
          </p:cNvPr>
          <p:cNvSpPr/>
          <p:nvPr/>
        </p:nvSpPr>
        <p:spPr>
          <a:xfrm>
            <a:off x="1498579" y="4057200"/>
            <a:ext cx="8207932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/>
          </a:p>
        </p:txBody>
      </p:sp>
      <p:pic>
        <p:nvPicPr>
          <p:cNvPr id="67" name="Grafik 66" descr="Ein Bild, das Text, Drucker enthält.&#10;&#10;Automatisch generierte Beschreibung">
            <a:hlinkClick r:id="rId8"/>
            <a:extLst>
              <a:ext uri="{FF2B5EF4-FFF2-40B4-BE49-F238E27FC236}">
                <a16:creationId xmlns:a16="http://schemas.microsoft.com/office/drawing/2014/main" id="{5CAAE4E1-5C57-41EF-B024-E308DF3C64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00" y="1407600"/>
            <a:ext cx="840000" cy="630000"/>
          </a:xfrm>
          <a:prstGeom prst="rect">
            <a:avLst/>
          </a:prstGeom>
        </p:spPr>
      </p:pic>
      <p:pic>
        <p:nvPicPr>
          <p:cNvPr id="69" name="Grafik 68">
            <a:hlinkClick r:id="rId10"/>
            <a:extLst>
              <a:ext uri="{FF2B5EF4-FFF2-40B4-BE49-F238E27FC236}">
                <a16:creationId xmlns:a16="http://schemas.microsoft.com/office/drawing/2014/main" id="{3438E0D8-D8BE-4096-8873-7D828905838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00" y="2160000"/>
            <a:ext cx="840000" cy="630000"/>
          </a:xfrm>
          <a:prstGeom prst="rect">
            <a:avLst/>
          </a:prstGeom>
        </p:spPr>
      </p:pic>
      <p:pic>
        <p:nvPicPr>
          <p:cNvPr id="70" name="Grafik 69">
            <a:hlinkClick r:id="rId12"/>
            <a:extLst>
              <a:ext uri="{FF2B5EF4-FFF2-40B4-BE49-F238E27FC236}">
                <a16:creationId xmlns:a16="http://schemas.microsoft.com/office/drawing/2014/main" id="{0DC6477C-EB75-4BD8-B5D3-B01302660DE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00" y="1407600"/>
            <a:ext cx="840000" cy="630000"/>
          </a:xfrm>
          <a:prstGeom prst="rect">
            <a:avLst/>
          </a:prstGeom>
        </p:spPr>
      </p:pic>
      <p:pic>
        <p:nvPicPr>
          <p:cNvPr id="72" name="Grafik 71">
            <a:hlinkClick r:id="rId14"/>
            <a:extLst>
              <a:ext uri="{FF2B5EF4-FFF2-40B4-BE49-F238E27FC236}">
                <a16:creationId xmlns:a16="http://schemas.microsoft.com/office/drawing/2014/main" id="{AF60C565-0701-4984-8CD1-13E6630CAA6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00" y="1407600"/>
            <a:ext cx="840000" cy="630000"/>
          </a:xfrm>
          <a:prstGeom prst="rect">
            <a:avLst/>
          </a:prstGeom>
        </p:spPr>
      </p:pic>
      <p:pic>
        <p:nvPicPr>
          <p:cNvPr id="75" name="Grafik 74">
            <a:hlinkClick r:id="rId16"/>
            <a:extLst>
              <a:ext uri="{FF2B5EF4-FFF2-40B4-BE49-F238E27FC236}">
                <a16:creationId xmlns:a16="http://schemas.microsoft.com/office/drawing/2014/main" id="{296CF92C-FF87-4541-937D-42D8329F007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00" y="2160000"/>
            <a:ext cx="840000" cy="63000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17F84A2-935C-41DF-AB84-1495B89AFC65}"/>
              </a:ext>
            </a:extLst>
          </p:cNvPr>
          <p:cNvGrpSpPr/>
          <p:nvPr/>
        </p:nvGrpSpPr>
        <p:grpSpPr>
          <a:xfrm>
            <a:off x="1515828" y="2984400"/>
            <a:ext cx="810000" cy="811399"/>
            <a:chOff x="1581378" y="2984400"/>
            <a:chExt cx="810000" cy="811399"/>
          </a:xfrm>
        </p:grpSpPr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1EFA2316-8F55-4463-B6F3-EC050FCB876E}"/>
                </a:ext>
              </a:extLst>
            </p:cNvPr>
            <p:cNvSpPr txBox="1"/>
            <p:nvPr/>
          </p:nvSpPr>
          <p:spPr>
            <a:xfrm>
              <a:off x="1581378" y="3564967"/>
              <a:ext cx="810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18"/>
                </a:rPr>
                <a:t>WideTEK 36CL</a:t>
              </a:r>
              <a:endParaRPr lang="en-US" sz="900" dirty="0"/>
            </a:p>
          </p:txBody>
        </p:sp>
        <p:pic>
          <p:nvPicPr>
            <p:cNvPr id="6" name="Grafik 5">
              <a:hlinkClick r:id="rId18"/>
              <a:extLst>
                <a:ext uri="{FF2B5EF4-FFF2-40B4-BE49-F238E27FC236}">
                  <a16:creationId xmlns:a16="http://schemas.microsoft.com/office/drawing/2014/main" id="{AE9D3733-4B9F-43D5-AE5E-849BAD7E0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328" y="2984400"/>
              <a:ext cx="674100" cy="630000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05ADB0E-CE9D-4B02-99CC-08F700EAD6A0}"/>
              </a:ext>
            </a:extLst>
          </p:cNvPr>
          <p:cNvGrpSpPr/>
          <p:nvPr/>
        </p:nvGrpSpPr>
        <p:grpSpPr>
          <a:xfrm>
            <a:off x="2478288" y="2984400"/>
            <a:ext cx="879900" cy="811404"/>
            <a:chOff x="2627445" y="2984400"/>
            <a:chExt cx="879900" cy="811404"/>
          </a:xfrm>
        </p:grpSpPr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7743235B-51DF-47D7-B9F1-FB9D1704BBCA}"/>
                </a:ext>
              </a:extLst>
            </p:cNvPr>
            <p:cNvSpPr txBox="1"/>
            <p:nvPr/>
          </p:nvSpPr>
          <p:spPr>
            <a:xfrm>
              <a:off x="2662395" y="3564972"/>
              <a:ext cx="810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20"/>
                </a:rPr>
                <a:t>WideTEK 48CL</a:t>
              </a:r>
              <a:endParaRPr lang="en-US" sz="900" dirty="0"/>
            </a:p>
          </p:txBody>
        </p:sp>
        <p:pic>
          <p:nvPicPr>
            <p:cNvPr id="20" name="Grafik 19" descr="Ein Bild, das Text, drinnen enthält.&#10;&#10;Automatisch generierte Beschreibung">
              <a:hlinkClick r:id="rId20"/>
              <a:extLst>
                <a:ext uri="{FF2B5EF4-FFF2-40B4-BE49-F238E27FC236}">
                  <a16:creationId xmlns:a16="http://schemas.microsoft.com/office/drawing/2014/main" id="{5965B6DD-C7A2-4004-A191-878E945E2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445" y="2984400"/>
              <a:ext cx="879900" cy="630000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CFB403A-406E-0261-09DC-F91ACA318595}"/>
              </a:ext>
            </a:extLst>
          </p:cNvPr>
          <p:cNvGrpSpPr/>
          <p:nvPr/>
        </p:nvGrpSpPr>
        <p:grpSpPr>
          <a:xfrm>
            <a:off x="3577322" y="2990539"/>
            <a:ext cx="1049458" cy="805265"/>
            <a:chOff x="3567797" y="2990539"/>
            <a:chExt cx="1049458" cy="805265"/>
          </a:xfrm>
        </p:grpSpPr>
        <p:sp>
          <p:nvSpPr>
            <p:cNvPr id="153" name="Textfeld 152">
              <a:extLst>
                <a:ext uri="{FF2B5EF4-FFF2-40B4-BE49-F238E27FC236}">
                  <a16:creationId xmlns:a16="http://schemas.microsoft.com/office/drawing/2014/main" id="{D2BC1DC9-77E8-4A32-A72A-7C1CF13CEF8C}"/>
                </a:ext>
              </a:extLst>
            </p:cNvPr>
            <p:cNvSpPr txBox="1"/>
            <p:nvPr/>
          </p:nvSpPr>
          <p:spPr>
            <a:xfrm>
              <a:off x="3686823" y="3564972"/>
              <a:ext cx="810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22"/>
                </a:rPr>
                <a:t>WideTEK 60CL</a:t>
              </a:r>
              <a:endParaRPr lang="en-US" sz="900" dirty="0"/>
            </a:p>
          </p:txBody>
        </p:sp>
        <p:pic>
          <p:nvPicPr>
            <p:cNvPr id="22" name="Grafik 21">
              <a:hlinkClick r:id="rId22"/>
              <a:extLst>
                <a:ext uri="{FF2B5EF4-FFF2-40B4-BE49-F238E27FC236}">
                  <a16:creationId xmlns:a16="http://schemas.microsoft.com/office/drawing/2014/main" id="{6DE7035F-3F1E-44A9-A7A8-9296BE0A1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7797" y="2990539"/>
              <a:ext cx="1049458" cy="630000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2262368-19C5-4D99-864C-F1050BA50706}"/>
              </a:ext>
            </a:extLst>
          </p:cNvPr>
          <p:cNvGrpSpPr/>
          <p:nvPr/>
        </p:nvGrpSpPr>
        <p:grpSpPr>
          <a:xfrm>
            <a:off x="4826073" y="2984400"/>
            <a:ext cx="637200" cy="811797"/>
            <a:chOff x="4766175" y="2984400"/>
            <a:chExt cx="637200" cy="811797"/>
          </a:xfrm>
        </p:grpSpPr>
        <p:sp>
          <p:nvSpPr>
            <p:cNvPr id="147" name="Textfeld 146">
              <a:extLst>
                <a:ext uri="{FF2B5EF4-FFF2-40B4-BE49-F238E27FC236}">
                  <a16:creationId xmlns:a16="http://schemas.microsoft.com/office/drawing/2014/main" id="{95EA10CC-28C9-442C-A7AC-A733739A8494}"/>
                </a:ext>
              </a:extLst>
            </p:cNvPr>
            <p:cNvSpPr txBox="1"/>
            <p:nvPr/>
          </p:nvSpPr>
          <p:spPr>
            <a:xfrm>
              <a:off x="4766175" y="3565365"/>
              <a:ext cx="6372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24"/>
                </a:rPr>
                <a:t>WideTEK 36</a:t>
              </a:r>
              <a:endParaRPr lang="en-US" sz="900" dirty="0"/>
            </a:p>
          </p:txBody>
        </p:sp>
        <p:pic>
          <p:nvPicPr>
            <p:cNvPr id="24" name="Grafik 23" descr="Ein Bild, das drinnen, Drucker enthält.&#10;&#10;Automatisch generierte Beschreibung">
              <a:hlinkClick r:id="rId24"/>
              <a:extLst>
                <a:ext uri="{FF2B5EF4-FFF2-40B4-BE49-F238E27FC236}">
                  <a16:creationId xmlns:a16="http://schemas.microsoft.com/office/drawing/2014/main" id="{FEE26B7D-7433-497D-AF5B-179845BB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625" y="2984400"/>
              <a:ext cx="636300" cy="630000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9F99A3F-211D-4C37-9C92-F8C0E08D3983}"/>
              </a:ext>
            </a:extLst>
          </p:cNvPr>
          <p:cNvGrpSpPr/>
          <p:nvPr/>
        </p:nvGrpSpPr>
        <p:grpSpPr>
          <a:xfrm>
            <a:off x="5682423" y="2984400"/>
            <a:ext cx="829500" cy="811797"/>
            <a:chOff x="5867722" y="2984400"/>
            <a:chExt cx="829500" cy="811797"/>
          </a:xfrm>
        </p:grpSpPr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D1ECA3B7-2C4C-47BA-964B-A50BE261FCAC}"/>
                </a:ext>
              </a:extLst>
            </p:cNvPr>
            <p:cNvSpPr txBox="1"/>
            <p:nvPr/>
          </p:nvSpPr>
          <p:spPr>
            <a:xfrm>
              <a:off x="5877472" y="3565365"/>
              <a:ext cx="810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26"/>
                </a:rPr>
                <a:t>WideTEK 44/48</a:t>
              </a:r>
              <a:endParaRPr lang="en-US" sz="900" dirty="0"/>
            </a:p>
          </p:txBody>
        </p:sp>
        <p:pic>
          <p:nvPicPr>
            <p:cNvPr id="26" name="Grafik 25" descr="Ein Bild, das Text, Drucker, drinnen, Elektronik enthält.&#10;&#10;Automatisch generierte Beschreibung">
              <a:hlinkClick r:id="rId26"/>
              <a:extLst>
                <a:ext uri="{FF2B5EF4-FFF2-40B4-BE49-F238E27FC236}">
                  <a16:creationId xmlns:a16="http://schemas.microsoft.com/office/drawing/2014/main" id="{6C0CE24E-A294-4ECF-8648-38465F160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722" y="2984400"/>
              <a:ext cx="829500" cy="630000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BE72344-24B5-4A3C-B56C-FDACAD2C6917}"/>
              </a:ext>
            </a:extLst>
          </p:cNvPr>
          <p:cNvGrpSpPr/>
          <p:nvPr/>
        </p:nvGrpSpPr>
        <p:grpSpPr>
          <a:xfrm>
            <a:off x="1515600" y="4150800"/>
            <a:ext cx="810000" cy="811399"/>
            <a:chOff x="1544400" y="4150800"/>
            <a:chExt cx="810000" cy="811399"/>
          </a:xfrm>
        </p:grpSpPr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9D63D401-EE55-476C-A5F1-2C784A1E0BD0}"/>
                </a:ext>
              </a:extLst>
            </p:cNvPr>
            <p:cNvSpPr txBox="1"/>
            <p:nvPr/>
          </p:nvSpPr>
          <p:spPr>
            <a:xfrm>
              <a:off x="1544400" y="4731367"/>
              <a:ext cx="810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28"/>
                </a:rPr>
                <a:t>WideTEK 36CL</a:t>
              </a:r>
              <a:endParaRPr lang="en-US" sz="900" dirty="0"/>
            </a:p>
          </p:txBody>
        </p:sp>
        <p:pic>
          <p:nvPicPr>
            <p:cNvPr id="125" name="Grafik 124">
              <a:hlinkClick r:id="rId28"/>
              <a:extLst>
                <a:ext uri="{FF2B5EF4-FFF2-40B4-BE49-F238E27FC236}">
                  <a16:creationId xmlns:a16="http://schemas.microsoft.com/office/drawing/2014/main" id="{2DC49612-DD38-42CC-BCF7-19092CE1A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2350" y="4150800"/>
              <a:ext cx="674100" cy="63000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A56458B-F468-4747-8255-CDFC9B7FBFA8}"/>
              </a:ext>
            </a:extLst>
          </p:cNvPr>
          <p:cNvGrpSpPr/>
          <p:nvPr/>
        </p:nvGrpSpPr>
        <p:grpSpPr>
          <a:xfrm>
            <a:off x="2476800" y="4150800"/>
            <a:ext cx="879900" cy="811404"/>
            <a:chOff x="2474176" y="4150800"/>
            <a:chExt cx="879900" cy="811404"/>
          </a:xfrm>
        </p:grpSpPr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74E891F2-C742-47E4-9EED-80F4836938E6}"/>
                </a:ext>
              </a:extLst>
            </p:cNvPr>
            <p:cNvSpPr txBox="1"/>
            <p:nvPr/>
          </p:nvSpPr>
          <p:spPr>
            <a:xfrm>
              <a:off x="2509179" y="4731372"/>
              <a:ext cx="809895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30"/>
                </a:rPr>
                <a:t>WideTEK 48CL</a:t>
              </a:r>
              <a:endParaRPr lang="en-US" sz="900" dirty="0"/>
            </a:p>
          </p:txBody>
        </p:sp>
        <p:pic>
          <p:nvPicPr>
            <p:cNvPr id="128" name="Grafik 127">
              <a:hlinkClick r:id="rId30"/>
              <a:extLst>
                <a:ext uri="{FF2B5EF4-FFF2-40B4-BE49-F238E27FC236}">
                  <a16:creationId xmlns:a16="http://schemas.microsoft.com/office/drawing/2014/main" id="{33B291C2-6E53-4ED2-9F7B-361CA39C1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4176" y="4150800"/>
              <a:ext cx="879900" cy="630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215189E-4E82-4866-BBB7-A1E221A72C48}"/>
              </a:ext>
            </a:extLst>
          </p:cNvPr>
          <p:cNvGrpSpPr/>
          <p:nvPr/>
        </p:nvGrpSpPr>
        <p:grpSpPr>
          <a:xfrm>
            <a:off x="4827600" y="4150800"/>
            <a:ext cx="636300" cy="811797"/>
            <a:chOff x="4774570" y="4150800"/>
            <a:chExt cx="636300" cy="811797"/>
          </a:xfrm>
        </p:grpSpPr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F846AD6C-3E4C-4229-951C-585CE5C981CA}"/>
                </a:ext>
              </a:extLst>
            </p:cNvPr>
            <p:cNvSpPr txBox="1"/>
            <p:nvPr/>
          </p:nvSpPr>
          <p:spPr>
            <a:xfrm>
              <a:off x="4774570" y="4731765"/>
              <a:ext cx="6363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2"/>
                </a:rPr>
                <a:t>WideTEK 36</a:t>
              </a:r>
              <a:endParaRPr lang="en-US" sz="900" dirty="0"/>
            </a:p>
          </p:txBody>
        </p:sp>
        <p:pic>
          <p:nvPicPr>
            <p:cNvPr id="134" name="Grafik 133">
              <a:hlinkClick r:id="rId32"/>
              <a:extLst>
                <a:ext uri="{FF2B5EF4-FFF2-40B4-BE49-F238E27FC236}">
                  <a16:creationId xmlns:a16="http://schemas.microsoft.com/office/drawing/2014/main" id="{E2524288-2978-4ADE-A29A-90E335EDC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4570" y="4150800"/>
              <a:ext cx="636300" cy="6300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3AD7BB9-7936-8959-B432-147C6017F980}"/>
              </a:ext>
            </a:extLst>
          </p:cNvPr>
          <p:cNvGrpSpPr/>
          <p:nvPr/>
        </p:nvGrpSpPr>
        <p:grpSpPr>
          <a:xfrm>
            <a:off x="3577125" y="4156939"/>
            <a:ext cx="1049458" cy="805265"/>
            <a:chOff x="3567600" y="4156939"/>
            <a:chExt cx="1049458" cy="805265"/>
          </a:xfrm>
        </p:grpSpPr>
        <p:sp>
          <p:nvSpPr>
            <p:cNvPr id="130" name="Textfeld 129">
              <a:extLst>
                <a:ext uri="{FF2B5EF4-FFF2-40B4-BE49-F238E27FC236}">
                  <a16:creationId xmlns:a16="http://schemas.microsoft.com/office/drawing/2014/main" id="{E43DDACE-2ECD-496A-B89F-E584C911EC3B}"/>
                </a:ext>
              </a:extLst>
            </p:cNvPr>
            <p:cNvSpPr txBox="1"/>
            <p:nvPr/>
          </p:nvSpPr>
          <p:spPr>
            <a:xfrm>
              <a:off x="3687900" y="4731372"/>
              <a:ext cx="810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4"/>
                </a:rPr>
                <a:t>WideTEK 60CL</a:t>
              </a:r>
              <a:endParaRPr lang="en-US" sz="900" dirty="0"/>
            </a:p>
          </p:txBody>
        </p:sp>
        <p:pic>
          <p:nvPicPr>
            <p:cNvPr id="131" name="Grafik 130">
              <a:hlinkClick r:id="rId34"/>
              <a:extLst>
                <a:ext uri="{FF2B5EF4-FFF2-40B4-BE49-F238E27FC236}">
                  <a16:creationId xmlns:a16="http://schemas.microsoft.com/office/drawing/2014/main" id="{950C3695-A872-4EA1-93B1-77E80F7B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7600" y="4156939"/>
              <a:ext cx="1049458" cy="630000"/>
            </a:xfrm>
            <a:prstGeom prst="rect">
              <a:avLst/>
            </a:prstGeom>
          </p:spPr>
        </p:pic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018E33E0-3C60-4937-9262-1A29A8865915}"/>
              </a:ext>
            </a:extLst>
          </p:cNvPr>
          <p:cNvGrpSpPr/>
          <p:nvPr/>
        </p:nvGrpSpPr>
        <p:grpSpPr>
          <a:xfrm>
            <a:off x="5684400" y="4150800"/>
            <a:ext cx="829500" cy="950297"/>
            <a:chOff x="5867722" y="2984400"/>
            <a:chExt cx="829500" cy="950297"/>
          </a:xfrm>
        </p:grpSpPr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DEEB648A-AD42-4A32-AE36-C21D00F7C8ED}"/>
                </a:ext>
              </a:extLst>
            </p:cNvPr>
            <p:cNvSpPr txBox="1"/>
            <p:nvPr/>
          </p:nvSpPr>
          <p:spPr>
            <a:xfrm>
              <a:off x="5964322" y="3565365"/>
              <a:ext cx="6363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6"/>
                </a:rPr>
                <a:t>WideTEK 44</a:t>
              </a:r>
              <a:endParaRPr lang="en-US" sz="900" dirty="0">
                <a:latin typeface="+mn-lt"/>
              </a:endParaRPr>
            </a:p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7"/>
                </a:rPr>
                <a:t>WideTEK 48</a:t>
              </a:r>
              <a:endParaRPr lang="en-US" sz="900" dirty="0"/>
            </a:p>
          </p:txBody>
        </p:sp>
        <p:pic>
          <p:nvPicPr>
            <p:cNvPr id="137" name="Grafik 136">
              <a:extLst>
                <a:ext uri="{FF2B5EF4-FFF2-40B4-BE49-F238E27FC236}">
                  <a16:creationId xmlns:a16="http://schemas.microsoft.com/office/drawing/2014/main" id="{659993B2-3730-4209-BD4E-E1C4B559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7722" y="2984400"/>
              <a:ext cx="829500" cy="630000"/>
            </a:xfrm>
            <a:prstGeom prst="rect">
              <a:avLst/>
            </a:prstGeom>
          </p:spPr>
        </p:pic>
      </p:grpSp>
      <p:pic>
        <p:nvPicPr>
          <p:cNvPr id="182" name="Grafik 181" descr="Ein Bild, das Text enthält.&#10;&#10;Automatisch generierte Beschreibung">
            <a:hlinkClick r:id="rId39"/>
            <a:extLst>
              <a:ext uri="{FF2B5EF4-FFF2-40B4-BE49-F238E27FC236}">
                <a16:creationId xmlns:a16="http://schemas.microsoft.com/office/drawing/2014/main" id="{52402EAC-89E5-41FF-9B42-53C237101B63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00" y="1407600"/>
            <a:ext cx="486974" cy="109171"/>
          </a:xfrm>
          <a:prstGeom prst="rect">
            <a:avLst/>
          </a:prstGeom>
        </p:spPr>
      </p:pic>
      <p:sp>
        <p:nvSpPr>
          <p:cNvPr id="183" name="Fußzeilenplatzhalter 6">
            <a:extLst>
              <a:ext uri="{FF2B5EF4-FFF2-40B4-BE49-F238E27FC236}">
                <a16:creationId xmlns:a16="http://schemas.microsoft.com/office/drawing/2014/main" id="{B2325268-4165-4C67-B6E2-03469DF3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146" y="5479529"/>
            <a:ext cx="3217333" cy="151446"/>
          </a:xfrm>
        </p:spPr>
        <p:txBody>
          <a:bodyPr/>
          <a:lstStyle/>
          <a:p>
            <a:r>
              <a:rPr lang="en-US" dirty="0"/>
              <a:t>©2023  Image Access</a:t>
            </a:r>
          </a:p>
        </p:txBody>
      </p:sp>
      <p:pic>
        <p:nvPicPr>
          <p:cNvPr id="74" name="Grafik 7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45FFE3-A060-4806-A7E3-FB3BCF68954F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7" y="3150000"/>
            <a:ext cx="1141200" cy="790815"/>
          </a:xfrm>
          <a:prstGeom prst="rect">
            <a:avLst/>
          </a:prstGeom>
        </p:spPr>
      </p:pic>
      <p:pic>
        <p:nvPicPr>
          <p:cNvPr id="76" name="Grafik 7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F4D00DD-FC3B-4669-9FB3-7CE1D9F0E156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2" y="4294800"/>
            <a:ext cx="1142908" cy="792000"/>
          </a:xfrm>
          <a:prstGeom prst="rect">
            <a:avLst/>
          </a:prstGeom>
        </p:spPr>
      </p:pic>
      <p:pic>
        <p:nvPicPr>
          <p:cNvPr id="77" name="Grafik 7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AF8F5617-0112-49E0-9836-B1BF412464B4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1778400"/>
            <a:ext cx="1152000" cy="798300"/>
          </a:xfrm>
          <a:prstGeom prst="rect">
            <a:avLst/>
          </a:prstGeom>
        </p:spPr>
      </p:pic>
      <p:pic>
        <p:nvPicPr>
          <p:cNvPr id="78" name="Grafik 77">
            <a:hlinkClick r:id="rId44"/>
            <a:extLst>
              <a:ext uri="{FF2B5EF4-FFF2-40B4-BE49-F238E27FC236}">
                <a16:creationId xmlns:a16="http://schemas.microsoft.com/office/drawing/2014/main" id="{B4D783AC-E1BC-4FC9-A669-C0FEB6EBF176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779" y="1407600"/>
            <a:ext cx="838800" cy="62910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94C46B4-A9FA-FD6A-C6AE-50AAA676308C}"/>
              </a:ext>
            </a:extLst>
          </p:cNvPr>
          <p:cNvGrpSpPr/>
          <p:nvPr/>
        </p:nvGrpSpPr>
        <p:grpSpPr>
          <a:xfrm>
            <a:off x="6645600" y="4150800"/>
            <a:ext cx="1245600" cy="948932"/>
            <a:chOff x="6645600" y="4150800"/>
            <a:chExt cx="1245600" cy="948932"/>
          </a:xfrm>
        </p:grpSpPr>
        <p:sp>
          <p:nvSpPr>
            <p:cNvPr id="180" name="Textfeld 179">
              <a:extLst>
                <a:ext uri="{FF2B5EF4-FFF2-40B4-BE49-F238E27FC236}">
                  <a16:creationId xmlns:a16="http://schemas.microsoft.com/office/drawing/2014/main" id="{CF88066F-5FB0-4C91-8EBE-A051FE4CE32A}"/>
                </a:ext>
              </a:extLst>
            </p:cNvPr>
            <p:cNvSpPr txBox="1"/>
            <p:nvPr/>
          </p:nvSpPr>
          <p:spPr>
            <a:xfrm>
              <a:off x="6645600" y="4730400"/>
              <a:ext cx="12456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46"/>
                </a:rPr>
                <a:t>WideTEK 36CL-MF1</a:t>
              </a:r>
              <a:br>
                <a:rPr lang="en-US" sz="900" dirty="0">
                  <a:latin typeface="+mn-lt"/>
                </a:rPr>
              </a:br>
              <a:r>
                <a:rPr lang="en-US" sz="900" dirty="0">
                  <a:hlinkClick r:id="rId47"/>
                </a:rPr>
                <a:t>MF2</a:t>
              </a:r>
              <a:r>
                <a:rPr lang="en-US" sz="900" dirty="0"/>
                <a:t>  </a:t>
              </a:r>
              <a:r>
                <a:rPr lang="en-US" sz="900" dirty="0">
                  <a:hlinkClick r:id="rId48"/>
                </a:rPr>
                <a:t>MF3</a:t>
              </a:r>
              <a:r>
                <a:rPr lang="en-US" sz="900" dirty="0"/>
                <a:t>  </a:t>
              </a:r>
              <a:r>
                <a:rPr lang="en-US" sz="900" dirty="0">
                  <a:hlinkClick r:id="rId49"/>
                </a:rPr>
                <a:t>MF4</a:t>
              </a:r>
              <a:r>
                <a:rPr lang="en-US" sz="900" dirty="0"/>
                <a:t>  </a:t>
              </a:r>
              <a:r>
                <a:rPr lang="en-US" sz="900" dirty="0">
                  <a:hlinkClick r:id="rId50"/>
                </a:rPr>
                <a:t>MF5</a:t>
              </a:r>
              <a:r>
                <a:rPr lang="en-US" sz="900" dirty="0"/>
                <a:t> </a:t>
              </a:r>
              <a:r>
                <a:rPr lang="en-US" sz="900" dirty="0">
                  <a:hlinkClick r:id="rId51"/>
                </a:rPr>
                <a:t>MF6</a:t>
              </a:r>
              <a:endParaRPr lang="en-US" sz="900" dirty="0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1C5D96C5-21AA-0ADD-0D89-9F48913D2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902" y="4150800"/>
              <a:ext cx="1067408" cy="630000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38E1A42-254A-99B8-72CA-3D31B3028C2C}"/>
              </a:ext>
            </a:extLst>
          </p:cNvPr>
          <p:cNvGrpSpPr/>
          <p:nvPr/>
        </p:nvGrpSpPr>
        <p:grpSpPr>
          <a:xfrm>
            <a:off x="6645600" y="2984400"/>
            <a:ext cx="1245258" cy="948932"/>
            <a:chOff x="6645600" y="2984400"/>
            <a:chExt cx="1245258" cy="948932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7D59DAA-BE38-4370-9E09-47402422B053}"/>
                </a:ext>
              </a:extLst>
            </p:cNvPr>
            <p:cNvSpPr txBox="1"/>
            <p:nvPr/>
          </p:nvSpPr>
          <p:spPr>
            <a:xfrm>
              <a:off x="6645600" y="3564000"/>
              <a:ext cx="124525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53"/>
                </a:rPr>
                <a:t>WideTEK 36CL-MF1</a:t>
              </a:r>
              <a:br>
                <a:rPr lang="en-US" sz="900" dirty="0">
                  <a:latin typeface="+mn-lt"/>
                </a:rPr>
              </a:br>
              <a:r>
                <a:rPr lang="en-US" sz="900" dirty="0">
                  <a:hlinkClick r:id="rId54"/>
                </a:rPr>
                <a:t>MF2</a:t>
              </a:r>
              <a:r>
                <a:rPr lang="en-US" sz="900" dirty="0"/>
                <a:t>  </a:t>
              </a:r>
              <a:r>
                <a:rPr lang="en-US" sz="900" dirty="0">
                  <a:hlinkClick r:id="rId55"/>
                </a:rPr>
                <a:t>MF3</a:t>
              </a:r>
              <a:r>
                <a:rPr lang="en-US" sz="900" dirty="0"/>
                <a:t>  </a:t>
              </a:r>
              <a:r>
                <a:rPr lang="en-US" sz="900" dirty="0">
                  <a:hlinkClick r:id="rId56"/>
                </a:rPr>
                <a:t>MF4</a:t>
              </a:r>
              <a:r>
                <a:rPr lang="en-US" sz="900" dirty="0"/>
                <a:t>  </a:t>
              </a:r>
              <a:r>
                <a:rPr lang="en-US" sz="900" dirty="0">
                  <a:hlinkClick r:id="rId57"/>
                </a:rPr>
                <a:t>MF5</a:t>
              </a:r>
              <a:r>
                <a:rPr lang="en-US" sz="900" dirty="0"/>
                <a:t> </a:t>
              </a:r>
              <a:r>
                <a:rPr lang="en-US" sz="900" dirty="0">
                  <a:hlinkClick r:id="rId58"/>
                </a:rPr>
                <a:t>MF6</a:t>
              </a:r>
              <a:r>
                <a:rPr lang="en-US" sz="900" dirty="0"/>
                <a:t> </a:t>
              </a: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D3312196-46E2-2736-8B72-C07A7F01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600" y="2984400"/>
              <a:ext cx="1067408" cy="63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2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2" grpId="0" animBg="1"/>
      <p:bldP spid="64" grpId="0" animBg="1"/>
      <p:bldP spid="158" grpId="0" animBg="1"/>
      <p:bldP spid="63" grpId="0" animBg="1"/>
      <p:bldP spid="84" grpId="0" animBg="1"/>
      <p:bldP spid="1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D0821FD-3902-4C50-9896-941B59D21670}"/>
              </a:ext>
            </a:extLst>
          </p:cNvPr>
          <p:cNvSpPr txBox="1">
            <a:spLocks/>
          </p:cNvSpPr>
          <p:nvPr/>
        </p:nvSpPr>
        <p:spPr>
          <a:xfrm>
            <a:off x="1547694" y="221758"/>
            <a:ext cx="8208912" cy="952500"/>
          </a:xfrm>
        </p:spPr>
        <p:txBody>
          <a:bodyPr anchor="b"/>
          <a:lstStyle>
            <a:lvl1pPr marL="0" marR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2800" dirty="0" err="1">
                <a:solidFill>
                  <a:schemeClr val="tx1"/>
                </a:solidFill>
                <a:latin typeface="+mn-lt"/>
              </a:rPr>
              <a:t>Weitere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Informationen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A34E1FE-004C-49D1-AB06-F7F841CD64A0}"/>
              </a:ext>
            </a:extLst>
          </p:cNvPr>
          <p:cNvSpPr txBox="1">
            <a:spLocks/>
          </p:cNvSpPr>
          <p:nvPr/>
        </p:nvSpPr>
        <p:spPr>
          <a:xfrm>
            <a:off x="0" y="906277"/>
            <a:ext cx="1551608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spc="-20" dirty="0">
                <a:solidFill>
                  <a:schemeClr val="tx1"/>
                </a:solidFill>
                <a:latin typeface="+mn-lt"/>
              </a:rPr>
              <a:t>WideTEK Flatbed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1F8AFA3-7709-4ECE-A94C-5ABC7DF819DC}"/>
              </a:ext>
            </a:extLst>
          </p:cNvPr>
          <p:cNvSpPr/>
          <p:nvPr/>
        </p:nvSpPr>
        <p:spPr>
          <a:xfrm>
            <a:off x="1461600" y="906552"/>
            <a:ext cx="100800" cy="307211"/>
          </a:xfrm>
          <a:prstGeom prst="rect">
            <a:avLst/>
          </a:prstGeom>
          <a:solidFill>
            <a:srgbClr val="62B83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E9E6D34-4CC5-417D-8109-CB3FB4C1F3CF}"/>
              </a:ext>
            </a:extLst>
          </p:cNvPr>
          <p:cNvSpPr/>
          <p:nvPr/>
        </p:nvSpPr>
        <p:spPr>
          <a:xfrm>
            <a:off x="304200" y="1350000"/>
            <a:ext cx="1144800" cy="1488907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62B832"/>
          </a:solidFill>
          <a:ln>
            <a:solidFill>
              <a:srgbClr val="62B832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A7035F97-68CE-42F5-A0D3-2B78FE89B954}"/>
              </a:ext>
            </a:extLst>
          </p:cNvPr>
          <p:cNvSpPr/>
          <p:nvPr/>
        </p:nvSpPr>
        <p:spPr>
          <a:xfrm>
            <a:off x="299627" y="2896507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62B832"/>
          </a:solidFill>
          <a:ln>
            <a:solidFill>
              <a:srgbClr val="62B832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sp>
        <p:nvSpPr>
          <p:cNvPr id="158" name="Freihandform: Form 157">
            <a:extLst>
              <a:ext uri="{FF2B5EF4-FFF2-40B4-BE49-F238E27FC236}">
                <a16:creationId xmlns:a16="http://schemas.microsoft.com/office/drawing/2014/main" id="{993B3B2D-15E3-4036-8E56-98502CA2A859}"/>
              </a:ext>
            </a:extLst>
          </p:cNvPr>
          <p:cNvSpPr/>
          <p:nvPr/>
        </p:nvSpPr>
        <p:spPr>
          <a:xfrm>
            <a:off x="300496" y="4056885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62B832"/>
          </a:solidFill>
          <a:ln>
            <a:solidFill>
              <a:srgbClr val="62B832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/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EB6A9BF1-B036-4FC3-A5A4-D6F53F1ED8B5}"/>
              </a:ext>
            </a:extLst>
          </p:cNvPr>
          <p:cNvSpPr/>
          <p:nvPr/>
        </p:nvSpPr>
        <p:spPr>
          <a:xfrm>
            <a:off x="1497600" y="1350000"/>
            <a:ext cx="8208912" cy="1488907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/>
          </a:p>
        </p:txBody>
      </p:sp>
      <p:pic>
        <p:nvPicPr>
          <p:cNvPr id="65" name="Grafik 64">
            <a:hlinkClick r:id="rId2"/>
            <a:extLst>
              <a:ext uri="{FF2B5EF4-FFF2-40B4-BE49-F238E27FC236}">
                <a16:creationId xmlns:a16="http://schemas.microsoft.com/office/drawing/2014/main" id="{A46145C9-0B99-482E-AB72-18B4823F54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1406905"/>
            <a:ext cx="840000" cy="630000"/>
          </a:xfrm>
          <a:prstGeom prst="rect">
            <a:avLst/>
          </a:prstGeom>
        </p:spPr>
      </p:pic>
      <p:pic>
        <p:nvPicPr>
          <p:cNvPr id="68" name="Grafik 67">
            <a:hlinkClick r:id="rId4"/>
            <a:extLst>
              <a:ext uri="{FF2B5EF4-FFF2-40B4-BE49-F238E27FC236}">
                <a16:creationId xmlns:a16="http://schemas.microsoft.com/office/drawing/2014/main" id="{39F85A6B-8874-4970-9E1E-4780D79D7B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79" y="1406905"/>
            <a:ext cx="840000" cy="630000"/>
          </a:xfrm>
          <a:prstGeom prst="rect">
            <a:avLst/>
          </a:prstGeom>
        </p:spPr>
      </p:pic>
      <p:pic>
        <p:nvPicPr>
          <p:cNvPr id="71" name="Grafik 70">
            <a:hlinkClick r:id="rId6"/>
            <a:extLst>
              <a:ext uri="{FF2B5EF4-FFF2-40B4-BE49-F238E27FC236}">
                <a16:creationId xmlns:a16="http://schemas.microsoft.com/office/drawing/2014/main" id="{3995DC8F-995E-4159-96D7-F7EA8616C5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9" y="1406905"/>
            <a:ext cx="840000" cy="630000"/>
          </a:xfrm>
          <a:prstGeom prst="rect">
            <a:avLst/>
          </a:prstGeom>
        </p:spPr>
      </p:pic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5E7977D5-E057-4F23-9EFD-B7E1F6189602}"/>
              </a:ext>
            </a:extLst>
          </p:cNvPr>
          <p:cNvSpPr/>
          <p:nvPr/>
        </p:nvSpPr>
        <p:spPr>
          <a:xfrm>
            <a:off x="1498578" y="2898000"/>
            <a:ext cx="8207933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/>
          </a:p>
        </p:txBody>
      </p:sp>
      <p:sp>
        <p:nvSpPr>
          <p:cNvPr id="159" name="Freihandform: Form 158">
            <a:extLst>
              <a:ext uri="{FF2B5EF4-FFF2-40B4-BE49-F238E27FC236}">
                <a16:creationId xmlns:a16="http://schemas.microsoft.com/office/drawing/2014/main" id="{239B6B39-404D-4AD6-92BC-F2FC1E079436}"/>
              </a:ext>
            </a:extLst>
          </p:cNvPr>
          <p:cNvSpPr/>
          <p:nvPr/>
        </p:nvSpPr>
        <p:spPr>
          <a:xfrm>
            <a:off x="1498579" y="4057200"/>
            <a:ext cx="8207932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/>
          </a:p>
        </p:txBody>
      </p:sp>
      <p:pic>
        <p:nvPicPr>
          <p:cNvPr id="66" name="Grafik 65" descr="Ein Bild, das Text, Person, Elektronik, computer enthält.&#10;&#10;Automatisch generierte Beschreibung">
            <a:hlinkClick r:id="rId8"/>
            <a:extLst>
              <a:ext uri="{FF2B5EF4-FFF2-40B4-BE49-F238E27FC236}">
                <a16:creationId xmlns:a16="http://schemas.microsoft.com/office/drawing/2014/main" id="{8412B162-234E-4DE8-B114-2484BCBF157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00" y="2160000"/>
            <a:ext cx="840000" cy="630000"/>
          </a:xfrm>
          <a:prstGeom prst="rect">
            <a:avLst/>
          </a:prstGeom>
        </p:spPr>
      </p:pic>
      <p:pic>
        <p:nvPicPr>
          <p:cNvPr id="74" name="Grafik 73" descr="Ein Bild, das Text, Person, Elektronik, Computer enthält.&#10;&#10;Automatisch generierte Beschreibung">
            <a:hlinkClick r:id="rId10"/>
            <a:extLst>
              <a:ext uri="{FF2B5EF4-FFF2-40B4-BE49-F238E27FC236}">
                <a16:creationId xmlns:a16="http://schemas.microsoft.com/office/drawing/2014/main" id="{5C48B975-3576-46CD-8201-BC4213FFA10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00" y="2160000"/>
            <a:ext cx="840000" cy="630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73D1C77-D6DD-4310-A194-0A40A820A661}"/>
              </a:ext>
            </a:extLst>
          </p:cNvPr>
          <p:cNvGrpSpPr/>
          <p:nvPr/>
        </p:nvGrpSpPr>
        <p:grpSpPr>
          <a:xfrm>
            <a:off x="1508400" y="2988000"/>
            <a:ext cx="702000" cy="806832"/>
            <a:chOff x="1581378" y="2984400"/>
            <a:chExt cx="702000" cy="806832"/>
          </a:xfrm>
        </p:grpSpPr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1EFA2316-8F55-4463-B6F3-EC050FCB876E}"/>
                </a:ext>
              </a:extLst>
            </p:cNvPr>
            <p:cNvSpPr txBox="1"/>
            <p:nvPr/>
          </p:nvSpPr>
          <p:spPr>
            <a:xfrm>
              <a:off x="1581378" y="3560400"/>
              <a:ext cx="702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12"/>
                </a:rPr>
                <a:t>WideTEK 12</a:t>
              </a:r>
              <a:endParaRPr lang="en-US" sz="900" dirty="0"/>
            </a:p>
          </p:txBody>
        </p:sp>
        <p:pic>
          <p:nvPicPr>
            <p:cNvPr id="7" name="Grafik 6" descr="Ein Bild, das Text, drinnen, weiß, Computer enthält.&#10;&#10;Automatisch generierte Beschreibung">
              <a:hlinkClick r:id="rId12"/>
              <a:extLst>
                <a:ext uri="{FF2B5EF4-FFF2-40B4-BE49-F238E27FC236}">
                  <a16:creationId xmlns:a16="http://schemas.microsoft.com/office/drawing/2014/main" id="{C1A0A400-D7DE-483C-8C3A-607C7AC28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578" y="2984400"/>
              <a:ext cx="369600" cy="6300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C6F84CF-58F0-424A-B691-75CDF97F8100}"/>
              </a:ext>
            </a:extLst>
          </p:cNvPr>
          <p:cNvGrpSpPr/>
          <p:nvPr/>
        </p:nvGrpSpPr>
        <p:grpSpPr>
          <a:xfrm>
            <a:off x="3139036" y="2984399"/>
            <a:ext cx="702000" cy="810433"/>
            <a:chOff x="2378252" y="2984399"/>
            <a:chExt cx="702000" cy="810433"/>
          </a:xfrm>
        </p:grpSpPr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7743235B-51DF-47D7-B9F1-FB9D1704BBCA}"/>
                </a:ext>
              </a:extLst>
            </p:cNvPr>
            <p:cNvSpPr txBox="1"/>
            <p:nvPr/>
          </p:nvSpPr>
          <p:spPr>
            <a:xfrm>
              <a:off x="2378252" y="3564000"/>
              <a:ext cx="702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14"/>
                </a:rPr>
                <a:t>WideTEK 25</a:t>
              </a:r>
              <a:endParaRPr lang="en-US" sz="900" dirty="0"/>
            </a:p>
          </p:txBody>
        </p:sp>
        <p:pic>
          <p:nvPicPr>
            <p:cNvPr id="9" name="Grafik 8" descr="Ein Bild, das Text, Elektronik, drinnen, weiß enthält.&#10;&#10;Automatisch generierte Beschreibung">
              <a:hlinkClick r:id="rId14"/>
              <a:extLst>
                <a:ext uri="{FF2B5EF4-FFF2-40B4-BE49-F238E27FC236}">
                  <a16:creationId xmlns:a16="http://schemas.microsoft.com/office/drawing/2014/main" id="{025F7AEC-2A78-452A-A6C3-141BE7722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802" y="2984399"/>
              <a:ext cx="648900" cy="63092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C06E2FA-9617-4DD3-9704-056EB3476236}"/>
              </a:ext>
            </a:extLst>
          </p:cNvPr>
          <p:cNvGrpSpPr/>
          <p:nvPr/>
        </p:nvGrpSpPr>
        <p:grpSpPr>
          <a:xfrm>
            <a:off x="3140606" y="4150800"/>
            <a:ext cx="702000" cy="811404"/>
            <a:chOff x="2379825" y="4150800"/>
            <a:chExt cx="702000" cy="811404"/>
          </a:xfrm>
        </p:grpSpPr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74E891F2-C742-47E4-9EED-80F4836938E6}"/>
                </a:ext>
              </a:extLst>
            </p:cNvPr>
            <p:cNvSpPr txBox="1"/>
            <p:nvPr/>
          </p:nvSpPr>
          <p:spPr>
            <a:xfrm>
              <a:off x="2379825" y="4731372"/>
              <a:ext cx="702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16"/>
                </a:rPr>
                <a:t>WideTEK</a:t>
              </a:r>
              <a:r>
                <a:rPr lang="en-US" sz="900" baseline="30000" dirty="0">
                  <a:latin typeface="+mn-lt"/>
                  <a:hlinkClick r:id="rId16"/>
                </a:rPr>
                <a:t> </a:t>
              </a:r>
              <a:r>
                <a:rPr lang="en-US" sz="900" dirty="0">
                  <a:latin typeface="+mn-lt"/>
                  <a:hlinkClick r:id="rId16"/>
                </a:rPr>
                <a:t>25</a:t>
              </a:r>
              <a:endParaRPr lang="en-US" sz="900" dirty="0"/>
            </a:p>
          </p:txBody>
        </p:sp>
        <p:pic>
          <p:nvPicPr>
            <p:cNvPr id="76" name="Grafik 75">
              <a:hlinkClick r:id="rId16"/>
              <a:extLst>
                <a:ext uri="{FF2B5EF4-FFF2-40B4-BE49-F238E27FC236}">
                  <a16:creationId xmlns:a16="http://schemas.microsoft.com/office/drawing/2014/main" id="{77C5A4E7-7CED-4B3E-B1BB-800A01851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4800" y="4150800"/>
              <a:ext cx="648900" cy="6300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804742D-1744-42AE-80F2-899895726B55}"/>
              </a:ext>
            </a:extLst>
          </p:cNvPr>
          <p:cNvGrpSpPr/>
          <p:nvPr/>
        </p:nvGrpSpPr>
        <p:grpSpPr>
          <a:xfrm>
            <a:off x="1508400" y="4150800"/>
            <a:ext cx="700991" cy="811399"/>
            <a:chOff x="1581376" y="4150800"/>
            <a:chExt cx="700991" cy="811399"/>
          </a:xfrm>
        </p:grpSpPr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9D63D401-EE55-476C-A5F1-2C784A1E0BD0}"/>
                </a:ext>
              </a:extLst>
            </p:cNvPr>
            <p:cNvSpPr txBox="1"/>
            <p:nvPr/>
          </p:nvSpPr>
          <p:spPr>
            <a:xfrm>
              <a:off x="1581376" y="4731367"/>
              <a:ext cx="700991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18"/>
                </a:rPr>
                <a:t>WideTEK 12</a:t>
              </a:r>
              <a:endParaRPr lang="en-US" sz="900" dirty="0"/>
            </a:p>
          </p:txBody>
        </p:sp>
        <p:pic>
          <p:nvPicPr>
            <p:cNvPr id="77" name="Grafik 76">
              <a:hlinkClick r:id="rId18"/>
              <a:extLst>
                <a:ext uri="{FF2B5EF4-FFF2-40B4-BE49-F238E27FC236}">
                  <a16:creationId xmlns:a16="http://schemas.microsoft.com/office/drawing/2014/main" id="{6A82C77E-603D-4D5D-8606-310951E4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7071" y="4150800"/>
              <a:ext cx="369600" cy="630000"/>
            </a:xfrm>
            <a:prstGeom prst="rect">
              <a:avLst/>
            </a:prstGeom>
          </p:spPr>
        </p:pic>
      </p:grpSp>
      <p:pic>
        <p:nvPicPr>
          <p:cNvPr id="80" name="Grafik 79" descr="Ein Bild, das Text enthält.&#10;&#10;Automatisch generierte Beschreibung">
            <a:hlinkClick r:id="rId20"/>
            <a:extLst>
              <a:ext uri="{FF2B5EF4-FFF2-40B4-BE49-F238E27FC236}">
                <a16:creationId xmlns:a16="http://schemas.microsoft.com/office/drawing/2014/main" id="{D50539C3-51A5-4690-AB22-61A46F000B69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00" y="1407600"/>
            <a:ext cx="486974" cy="109171"/>
          </a:xfrm>
          <a:prstGeom prst="rect">
            <a:avLst/>
          </a:prstGeom>
        </p:spPr>
      </p:pic>
      <p:sp>
        <p:nvSpPr>
          <p:cNvPr id="81" name="Fußzeilenplatzhalter 6">
            <a:extLst>
              <a:ext uri="{FF2B5EF4-FFF2-40B4-BE49-F238E27FC236}">
                <a16:creationId xmlns:a16="http://schemas.microsoft.com/office/drawing/2014/main" id="{58BD8134-5FD5-4E86-8232-59541140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146" y="5479529"/>
            <a:ext cx="3217333" cy="151446"/>
          </a:xfrm>
        </p:spPr>
        <p:txBody>
          <a:bodyPr/>
          <a:lstStyle/>
          <a:p>
            <a:r>
              <a:rPr lang="en-US" dirty="0"/>
              <a:t>©2023  Image Access</a:t>
            </a:r>
          </a:p>
        </p:txBody>
      </p:sp>
      <p:pic>
        <p:nvPicPr>
          <p:cNvPr id="31" name="Grafik 30" descr="Ein Bild, das Text enthält.&#10;&#10;Automatisch generierte Beschreibung">
            <a:extLst>
              <a:ext uri="{FF2B5EF4-FFF2-40B4-BE49-F238E27FC236}">
                <a16:creationId xmlns:a16="http://schemas.microsoft.com/office/drawing/2014/main" id="{EA1C41AA-FB98-4FC7-AD68-962733644CD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7" y="3150000"/>
            <a:ext cx="1141200" cy="790815"/>
          </a:xfrm>
          <a:prstGeom prst="rect">
            <a:avLst/>
          </a:prstGeom>
        </p:spPr>
      </p:pic>
      <p:pic>
        <p:nvPicPr>
          <p:cNvPr id="32" name="Grafik 3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530CE93-3E18-42B0-897E-2ADDD35BCE1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2" y="4294800"/>
            <a:ext cx="1142908" cy="792000"/>
          </a:xfrm>
          <a:prstGeom prst="rect">
            <a:avLst/>
          </a:prstGeom>
        </p:spPr>
      </p:pic>
      <p:pic>
        <p:nvPicPr>
          <p:cNvPr id="33" name="Grafik 32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3BB6437F-5B14-417C-8A0B-13F2CD67E71B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1778400"/>
            <a:ext cx="1152000" cy="7983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C13BE8B-8B1C-45E1-80C3-DF27E7354554}"/>
              </a:ext>
            </a:extLst>
          </p:cNvPr>
          <p:cNvGrpSpPr/>
          <p:nvPr/>
        </p:nvGrpSpPr>
        <p:grpSpPr>
          <a:xfrm>
            <a:off x="4052555" y="2984399"/>
            <a:ext cx="702000" cy="810432"/>
            <a:chOff x="3291771" y="2984399"/>
            <a:chExt cx="702000" cy="810432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D4B4772-E060-4D36-8118-9B6D2163A3F2}"/>
                </a:ext>
              </a:extLst>
            </p:cNvPr>
            <p:cNvSpPr txBox="1"/>
            <p:nvPr/>
          </p:nvSpPr>
          <p:spPr>
            <a:xfrm>
              <a:off x="3291771" y="3564000"/>
              <a:ext cx="702000" cy="230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25"/>
                </a:rPr>
                <a:t>WideTEK 24F</a:t>
              </a:r>
              <a:endParaRPr lang="en-US" sz="900" dirty="0"/>
            </a:p>
          </p:txBody>
        </p:sp>
        <p:pic>
          <p:nvPicPr>
            <p:cNvPr id="37" name="Grafik 36">
              <a:hlinkClick r:id="rId25"/>
              <a:extLst>
                <a:ext uri="{FF2B5EF4-FFF2-40B4-BE49-F238E27FC236}">
                  <a16:creationId xmlns:a16="http://schemas.microsoft.com/office/drawing/2014/main" id="{3FC61930-93BE-4FEB-9874-9DF8E8BD2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672" y="2984399"/>
              <a:ext cx="616198" cy="630920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EEC24D0-62A8-4652-94DE-070734BECA12}"/>
              </a:ext>
            </a:extLst>
          </p:cNvPr>
          <p:cNvGrpSpPr/>
          <p:nvPr/>
        </p:nvGrpSpPr>
        <p:grpSpPr>
          <a:xfrm>
            <a:off x="4053600" y="4142507"/>
            <a:ext cx="702000" cy="811404"/>
            <a:chOff x="3319810" y="4142507"/>
            <a:chExt cx="702000" cy="811404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A60B7248-CB83-4776-ACC2-63E4CDE9CEC8}"/>
                </a:ext>
              </a:extLst>
            </p:cNvPr>
            <p:cNvSpPr txBox="1"/>
            <p:nvPr/>
          </p:nvSpPr>
          <p:spPr>
            <a:xfrm>
              <a:off x="3319810" y="4723079"/>
              <a:ext cx="702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dirty="0">
                  <a:latin typeface="+mn-lt"/>
                  <a:hlinkClick r:id="rId27"/>
                </a:rPr>
                <a:t>WideTEK 24F</a:t>
              </a:r>
              <a:endParaRPr lang="en-US" sz="900" dirty="0"/>
            </a:p>
          </p:txBody>
        </p:sp>
        <p:pic>
          <p:nvPicPr>
            <p:cNvPr id="41" name="Grafik 40">
              <a:hlinkClick r:id="rId27"/>
              <a:extLst>
                <a:ext uri="{FF2B5EF4-FFF2-40B4-BE49-F238E27FC236}">
                  <a16:creationId xmlns:a16="http://schemas.microsoft.com/office/drawing/2014/main" id="{24AD3F03-9A7A-441E-B8C8-345A1D62E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1585" y="4142507"/>
              <a:ext cx="615299" cy="63000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6441FA9-AB94-4BE4-AC0B-978DD0A225A8}"/>
              </a:ext>
            </a:extLst>
          </p:cNvPr>
          <p:cNvGrpSpPr/>
          <p:nvPr/>
        </p:nvGrpSpPr>
        <p:grpSpPr>
          <a:xfrm>
            <a:off x="2268000" y="2986450"/>
            <a:ext cx="702000" cy="947849"/>
            <a:chOff x="1508400" y="2986450"/>
            <a:chExt cx="702000" cy="947849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1637CCCE-0901-4B51-BB35-288793ED933F}"/>
                </a:ext>
              </a:extLst>
            </p:cNvPr>
            <p:cNvSpPr txBox="1"/>
            <p:nvPr/>
          </p:nvSpPr>
          <p:spPr>
            <a:xfrm>
              <a:off x="1508400" y="3564967"/>
              <a:ext cx="7020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29"/>
                </a:rPr>
                <a:t>WideTEK 12-SPECTRUM</a:t>
              </a:r>
              <a:endParaRPr lang="en-US" sz="900" dirty="0"/>
            </a:p>
          </p:txBody>
        </p:sp>
        <p:pic>
          <p:nvPicPr>
            <p:cNvPr id="45" name="Grafik 44">
              <a:hlinkClick r:id="rId29"/>
              <a:extLst>
                <a:ext uri="{FF2B5EF4-FFF2-40B4-BE49-F238E27FC236}">
                  <a16:creationId xmlns:a16="http://schemas.microsoft.com/office/drawing/2014/main" id="{031F0149-3C15-48A1-93B7-F73FDBFA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4600" y="2986450"/>
              <a:ext cx="369600" cy="625899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34585C6-1EC3-40AD-80C7-12B06E3D19F0}"/>
              </a:ext>
            </a:extLst>
          </p:cNvPr>
          <p:cNvGrpSpPr/>
          <p:nvPr/>
        </p:nvGrpSpPr>
        <p:grpSpPr>
          <a:xfrm>
            <a:off x="2268000" y="4150800"/>
            <a:ext cx="702000" cy="947849"/>
            <a:chOff x="1504344" y="4105468"/>
            <a:chExt cx="702000" cy="947849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6916737-AC85-4E4A-B795-27E7645529C0}"/>
                </a:ext>
              </a:extLst>
            </p:cNvPr>
            <p:cNvSpPr txBox="1"/>
            <p:nvPr/>
          </p:nvSpPr>
          <p:spPr>
            <a:xfrm>
              <a:off x="1504344" y="4683985"/>
              <a:ext cx="70200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tabLst>
                  <a:tab pos="534988" algn="l"/>
                </a:tabLst>
              </a:pPr>
              <a:r>
                <a:rPr lang="en-US" sz="900" dirty="0">
                  <a:latin typeface="+mn-lt"/>
                  <a:hlinkClick r:id="rId31"/>
                </a:rPr>
                <a:t>WideTEK 12-SPECTRUM</a:t>
              </a:r>
              <a:endParaRPr lang="en-US" sz="900" dirty="0"/>
            </a:p>
          </p:txBody>
        </p:sp>
        <p:pic>
          <p:nvPicPr>
            <p:cNvPr id="47" name="Grafik 46">
              <a:hlinkClick r:id="rId31"/>
              <a:extLst>
                <a:ext uri="{FF2B5EF4-FFF2-40B4-BE49-F238E27FC236}">
                  <a16:creationId xmlns:a16="http://schemas.microsoft.com/office/drawing/2014/main" id="{637F3ED3-6733-4792-B7D9-F5510D9F2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0639" y="4105468"/>
              <a:ext cx="369409" cy="625899"/>
            </a:xfrm>
            <a:prstGeom prst="rect">
              <a:avLst/>
            </a:prstGeom>
          </p:spPr>
        </p:pic>
      </p:grpSp>
      <p:pic>
        <p:nvPicPr>
          <p:cNvPr id="48" name="Grafik 47">
            <a:hlinkClick r:id="rId33"/>
            <a:extLst>
              <a:ext uri="{FF2B5EF4-FFF2-40B4-BE49-F238E27FC236}">
                <a16:creationId xmlns:a16="http://schemas.microsoft.com/office/drawing/2014/main" id="{856AFA8C-BFDE-4213-A4AC-FCAB8B2766EF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2400" y="2160000"/>
            <a:ext cx="839999" cy="630000"/>
          </a:xfrm>
          <a:prstGeom prst="rect">
            <a:avLst/>
          </a:prstGeom>
        </p:spPr>
      </p:pic>
      <p:pic>
        <p:nvPicPr>
          <p:cNvPr id="49" name="Grafik 48">
            <a:hlinkClick r:id="rId35"/>
            <a:extLst>
              <a:ext uri="{FF2B5EF4-FFF2-40B4-BE49-F238E27FC236}">
                <a16:creationId xmlns:a16="http://schemas.microsoft.com/office/drawing/2014/main" id="{352933E3-FDD3-49B9-A569-7BFACBF020D3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800" y="2160000"/>
            <a:ext cx="839999" cy="629999"/>
          </a:xfrm>
          <a:prstGeom prst="rect">
            <a:avLst/>
          </a:prstGeom>
        </p:spPr>
      </p:pic>
      <p:pic>
        <p:nvPicPr>
          <p:cNvPr id="50" name="Grafik 49">
            <a:hlinkClick r:id="rId37"/>
            <a:extLst>
              <a:ext uri="{FF2B5EF4-FFF2-40B4-BE49-F238E27FC236}">
                <a16:creationId xmlns:a16="http://schemas.microsoft.com/office/drawing/2014/main" id="{6740DA2E-B4F8-4136-AB2B-D9E33032C50D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600" y="2159999"/>
            <a:ext cx="839998" cy="6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2" grpId="0" animBg="1"/>
      <p:bldP spid="64" grpId="0" animBg="1"/>
      <p:bldP spid="158" grpId="0" animBg="1"/>
      <p:bldP spid="63" grpId="0" animBg="1"/>
      <p:bldP spid="84" grpId="0" animBg="1"/>
      <p:bldP spid="1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D0821FD-3902-4C50-9896-941B59D21670}"/>
              </a:ext>
            </a:extLst>
          </p:cNvPr>
          <p:cNvSpPr txBox="1">
            <a:spLocks/>
          </p:cNvSpPr>
          <p:nvPr/>
        </p:nvSpPr>
        <p:spPr>
          <a:xfrm>
            <a:off x="1547694" y="221758"/>
            <a:ext cx="8208912" cy="952500"/>
          </a:xfrm>
        </p:spPr>
        <p:txBody>
          <a:bodyPr anchor="b"/>
          <a:lstStyle>
            <a:lvl1pPr marL="0" marR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2800" dirty="0" err="1">
                <a:solidFill>
                  <a:schemeClr val="tx1"/>
                </a:solidFill>
                <a:latin typeface="+mn-lt"/>
              </a:rPr>
              <a:t>Weitere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Informationen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A34E1FE-004C-49D1-AB06-F7F841CD64A0}"/>
              </a:ext>
            </a:extLst>
          </p:cNvPr>
          <p:cNvSpPr txBox="1">
            <a:spLocks/>
          </p:cNvSpPr>
          <p:nvPr/>
        </p:nvSpPr>
        <p:spPr>
          <a:xfrm>
            <a:off x="0" y="906277"/>
            <a:ext cx="1551608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WideTEK ART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1F8AFA3-7709-4ECE-A94C-5ABC7DF819DC}"/>
              </a:ext>
            </a:extLst>
          </p:cNvPr>
          <p:cNvSpPr/>
          <p:nvPr/>
        </p:nvSpPr>
        <p:spPr>
          <a:xfrm>
            <a:off x="1461600" y="906552"/>
            <a:ext cx="100800" cy="307211"/>
          </a:xfrm>
          <a:prstGeom prst="rect">
            <a:avLst/>
          </a:prstGeom>
          <a:solidFill>
            <a:srgbClr val="66379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E9E6D34-4CC5-417D-8109-CB3FB4C1F3CF}"/>
              </a:ext>
            </a:extLst>
          </p:cNvPr>
          <p:cNvSpPr/>
          <p:nvPr/>
        </p:nvSpPr>
        <p:spPr>
          <a:xfrm>
            <a:off x="304200" y="1350000"/>
            <a:ext cx="1144800" cy="1488907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663797"/>
          </a:solidFill>
          <a:ln>
            <a:solidFill>
              <a:srgbClr val="663797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A7035F97-68CE-42F5-A0D3-2B78FE89B954}"/>
              </a:ext>
            </a:extLst>
          </p:cNvPr>
          <p:cNvSpPr/>
          <p:nvPr/>
        </p:nvSpPr>
        <p:spPr>
          <a:xfrm>
            <a:off x="299627" y="2896507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663797"/>
          </a:solidFill>
          <a:ln>
            <a:solidFill>
              <a:srgbClr val="663797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158" name="Freihandform: Form 157">
            <a:extLst>
              <a:ext uri="{FF2B5EF4-FFF2-40B4-BE49-F238E27FC236}">
                <a16:creationId xmlns:a16="http://schemas.microsoft.com/office/drawing/2014/main" id="{993B3B2D-15E3-4036-8E56-98502CA2A859}"/>
              </a:ext>
            </a:extLst>
          </p:cNvPr>
          <p:cNvSpPr/>
          <p:nvPr/>
        </p:nvSpPr>
        <p:spPr>
          <a:xfrm>
            <a:off x="295200" y="4056885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663797"/>
          </a:solidFill>
          <a:ln>
            <a:solidFill>
              <a:srgbClr val="663797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EB6A9BF1-B036-4FC3-A5A4-D6F53F1ED8B5}"/>
              </a:ext>
            </a:extLst>
          </p:cNvPr>
          <p:cNvSpPr/>
          <p:nvPr/>
        </p:nvSpPr>
        <p:spPr>
          <a:xfrm>
            <a:off x="1497600" y="1350000"/>
            <a:ext cx="8208912" cy="1488907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pic>
        <p:nvPicPr>
          <p:cNvPr id="65" name="Grafik 64">
            <a:hlinkClick r:id="rId3"/>
            <a:extLst>
              <a:ext uri="{FF2B5EF4-FFF2-40B4-BE49-F238E27FC236}">
                <a16:creationId xmlns:a16="http://schemas.microsoft.com/office/drawing/2014/main" id="{A46145C9-0B99-482E-AB72-18B4823F54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1406905"/>
            <a:ext cx="840000" cy="630000"/>
          </a:xfrm>
          <a:prstGeom prst="rect">
            <a:avLst/>
          </a:prstGeom>
        </p:spPr>
      </p:pic>
      <p:pic>
        <p:nvPicPr>
          <p:cNvPr id="68" name="Grafik 67">
            <a:hlinkClick r:id="rId5"/>
            <a:extLst>
              <a:ext uri="{FF2B5EF4-FFF2-40B4-BE49-F238E27FC236}">
                <a16:creationId xmlns:a16="http://schemas.microsoft.com/office/drawing/2014/main" id="{39F85A6B-8874-4970-9E1E-4780D79D7B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79" y="1406905"/>
            <a:ext cx="840000" cy="630000"/>
          </a:xfrm>
          <a:prstGeom prst="rect">
            <a:avLst/>
          </a:prstGeom>
        </p:spPr>
      </p:pic>
      <p:pic>
        <p:nvPicPr>
          <p:cNvPr id="71" name="Grafik 70">
            <a:hlinkClick r:id="rId7"/>
            <a:extLst>
              <a:ext uri="{FF2B5EF4-FFF2-40B4-BE49-F238E27FC236}">
                <a16:creationId xmlns:a16="http://schemas.microsoft.com/office/drawing/2014/main" id="{3995DC8F-995E-4159-96D7-F7EA8616C5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9" y="1406905"/>
            <a:ext cx="840000" cy="630000"/>
          </a:xfrm>
          <a:prstGeom prst="rect">
            <a:avLst/>
          </a:prstGeom>
        </p:spPr>
      </p:pic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5E7977D5-E057-4F23-9EFD-B7E1F6189602}"/>
              </a:ext>
            </a:extLst>
          </p:cNvPr>
          <p:cNvSpPr/>
          <p:nvPr/>
        </p:nvSpPr>
        <p:spPr>
          <a:xfrm>
            <a:off x="1498578" y="2898000"/>
            <a:ext cx="8207933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sp>
        <p:nvSpPr>
          <p:cNvPr id="159" name="Freihandform: Form 158">
            <a:extLst>
              <a:ext uri="{FF2B5EF4-FFF2-40B4-BE49-F238E27FC236}">
                <a16:creationId xmlns:a16="http://schemas.microsoft.com/office/drawing/2014/main" id="{239B6B39-404D-4AD6-92BC-F2FC1E079436}"/>
              </a:ext>
            </a:extLst>
          </p:cNvPr>
          <p:cNvSpPr/>
          <p:nvPr/>
        </p:nvSpPr>
        <p:spPr>
          <a:xfrm>
            <a:off x="1498579" y="4057200"/>
            <a:ext cx="8207932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pic>
        <p:nvPicPr>
          <p:cNvPr id="31" name="Grafik 30">
            <a:hlinkClick r:id="rId9"/>
            <a:extLst>
              <a:ext uri="{FF2B5EF4-FFF2-40B4-BE49-F238E27FC236}">
                <a16:creationId xmlns:a16="http://schemas.microsoft.com/office/drawing/2014/main" id="{D9BC89B5-75C9-4672-BC7A-69A1AF6934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00" y="2160000"/>
            <a:ext cx="840000" cy="630000"/>
          </a:xfrm>
          <a:prstGeom prst="rect">
            <a:avLst/>
          </a:prstGeom>
        </p:spPr>
      </p:pic>
      <p:pic>
        <p:nvPicPr>
          <p:cNvPr id="32" name="Grafik 31" descr="Ein Bild, das Text, Drucker, Elektronik enthält.&#10;&#10;Automatisch generierte Beschreibung">
            <a:hlinkClick r:id="rId11"/>
            <a:extLst>
              <a:ext uri="{FF2B5EF4-FFF2-40B4-BE49-F238E27FC236}">
                <a16:creationId xmlns:a16="http://schemas.microsoft.com/office/drawing/2014/main" id="{20E89044-0218-40CC-9E14-F1B48D27DC5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00" y="2160000"/>
            <a:ext cx="840000" cy="6300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CF59796-CA2D-442A-A389-024E0EBA7618}"/>
              </a:ext>
            </a:extLst>
          </p:cNvPr>
          <p:cNvGrpSpPr/>
          <p:nvPr/>
        </p:nvGrpSpPr>
        <p:grpSpPr>
          <a:xfrm>
            <a:off x="1581379" y="2984400"/>
            <a:ext cx="1499922" cy="811797"/>
            <a:chOff x="1581379" y="2984400"/>
            <a:chExt cx="1499922" cy="811797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421BE72-FCDC-4814-AC4D-A092E67C9A97}"/>
                </a:ext>
              </a:extLst>
            </p:cNvPr>
            <p:cNvSpPr txBox="1"/>
            <p:nvPr/>
          </p:nvSpPr>
          <p:spPr>
            <a:xfrm>
              <a:off x="1809340" y="3565365"/>
              <a:ext cx="1044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1015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latin typeface="+mn-lt"/>
                  <a:hlinkClick r:id="rId13"/>
                </a:rPr>
                <a:t>WideTEK 36ART</a:t>
              </a:r>
              <a:endParaRPr lang="en-US" sz="900" dirty="0">
                <a:latin typeface="+mn-lt"/>
              </a:endParaRPr>
            </a:p>
          </p:txBody>
        </p:sp>
        <p:pic>
          <p:nvPicPr>
            <p:cNvPr id="39" name="Grafik 38">
              <a:hlinkClick r:id="rId13"/>
              <a:extLst>
                <a:ext uri="{FF2B5EF4-FFF2-40B4-BE49-F238E27FC236}">
                  <a16:creationId xmlns:a16="http://schemas.microsoft.com/office/drawing/2014/main" id="{F682EAE6-2F24-4EE9-AC50-254C2597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379" y="2984400"/>
              <a:ext cx="1499922" cy="630000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F990C7-4537-45A2-9D97-CAF280406BD8}"/>
              </a:ext>
            </a:extLst>
          </p:cNvPr>
          <p:cNvGrpSpPr/>
          <p:nvPr/>
        </p:nvGrpSpPr>
        <p:grpSpPr>
          <a:xfrm>
            <a:off x="1580474" y="4150800"/>
            <a:ext cx="1499400" cy="811797"/>
            <a:chOff x="1580474" y="4150800"/>
            <a:chExt cx="1499400" cy="811797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2E7368A-CA5F-4BCD-AD49-8095F21C9641}"/>
                </a:ext>
              </a:extLst>
            </p:cNvPr>
            <p:cNvSpPr txBox="1"/>
            <p:nvPr/>
          </p:nvSpPr>
          <p:spPr>
            <a:xfrm>
              <a:off x="1808174" y="4731765"/>
              <a:ext cx="1044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1015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latin typeface="+mn-lt"/>
                  <a:hlinkClick r:id="rId15"/>
                </a:rPr>
                <a:t>WideTEK 36ART</a:t>
              </a:r>
              <a:endParaRPr lang="en-US" sz="900" dirty="0">
                <a:latin typeface="+mn-lt"/>
              </a:endParaRPr>
            </a:p>
          </p:txBody>
        </p:sp>
        <p:pic>
          <p:nvPicPr>
            <p:cNvPr id="43" name="Grafik 42">
              <a:hlinkClick r:id="rId15"/>
              <a:extLst>
                <a:ext uri="{FF2B5EF4-FFF2-40B4-BE49-F238E27FC236}">
                  <a16:creationId xmlns:a16="http://schemas.microsoft.com/office/drawing/2014/main" id="{7F3FFB04-3425-41CC-ACC2-8BA691CE6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0474" y="4150800"/>
              <a:ext cx="1499400" cy="630000"/>
            </a:xfrm>
            <a:prstGeom prst="rect">
              <a:avLst/>
            </a:prstGeom>
          </p:spPr>
        </p:pic>
      </p:grpSp>
      <p:pic>
        <p:nvPicPr>
          <p:cNvPr id="48" name="Grafik 47" descr="Ein Bild, das Text enthält.&#10;&#10;Automatisch generierte Beschreibung">
            <a:hlinkClick r:id="rId17"/>
            <a:extLst>
              <a:ext uri="{FF2B5EF4-FFF2-40B4-BE49-F238E27FC236}">
                <a16:creationId xmlns:a16="http://schemas.microsoft.com/office/drawing/2014/main" id="{4CAD25A3-7E60-4B98-B048-64F0C12D2BE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00" y="1407600"/>
            <a:ext cx="486974" cy="109171"/>
          </a:xfrm>
          <a:prstGeom prst="rect">
            <a:avLst/>
          </a:prstGeom>
        </p:spPr>
      </p:pic>
      <p:sp>
        <p:nvSpPr>
          <p:cNvPr id="49" name="Fußzeilenplatzhalter 6">
            <a:extLst>
              <a:ext uri="{FF2B5EF4-FFF2-40B4-BE49-F238E27FC236}">
                <a16:creationId xmlns:a16="http://schemas.microsoft.com/office/drawing/2014/main" id="{69613B9F-FA7E-4774-AB03-5B49C4EB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146" y="5479529"/>
            <a:ext cx="3217333" cy="151446"/>
          </a:xfrm>
        </p:spPr>
        <p:txBody>
          <a:bodyPr/>
          <a:lstStyle/>
          <a:p>
            <a:r>
              <a:rPr lang="en-US" dirty="0"/>
              <a:t>©2023  Image Access</a:t>
            </a:r>
          </a:p>
        </p:txBody>
      </p:sp>
      <p:pic>
        <p:nvPicPr>
          <p:cNvPr id="27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F7A89FB-8ADE-43D7-AD16-5DC7129A570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7" y="3150000"/>
            <a:ext cx="1141200" cy="790815"/>
          </a:xfrm>
          <a:prstGeom prst="rect">
            <a:avLst/>
          </a:prstGeom>
        </p:spPr>
      </p:pic>
      <p:pic>
        <p:nvPicPr>
          <p:cNvPr id="28" name="Grafik 2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795D2E-68F4-4678-9D83-C1C27394943F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5" y="4294800"/>
            <a:ext cx="1142908" cy="792000"/>
          </a:xfrm>
          <a:prstGeom prst="rect">
            <a:avLst/>
          </a:prstGeom>
        </p:spPr>
      </p:pic>
      <p:pic>
        <p:nvPicPr>
          <p:cNvPr id="29" name="Grafik 28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EA581569-C611-4431-AFAB-5281DEAF85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1778400"/>
            <a:ext cx="1152000" cy="7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158" grpId="0" animBg="1"/>
      <p:bldP spid="63" grpId="0" animBg="1"/>
      <p:bldP spid="84" grpId="0" animBg="1"/>
      <p:bldP spid="1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D0821FD-3902-4C50-9896-941B59D21670}"/>
              </a:ext>
            </a:extLst>
          </p:cNvPr>
          <p:cNvSpPr txBox="1">
            <a:spLocks/>
          </p:cNvSpPr>
          <p:nvPr/>
        </p:nvSpPr>
        <p:spPr>
          <a:xfrm>
            <a:off x="1547694" y="221758"/>
            <a:ext cx="8208912" cy="952500"/>
          </a:xfrm>
        </p:spPr>
        <p:txBody>
          <a:bodyPr anchor="b"/>
          <a:lstStyle>
            <a:lvl1pPr marL="0" marR="0" indent="0" algn="ctr" defTabSz="10159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2800" dirty="0" err="1">
                <a:solidFill>
                  <a:schemeClr val="tx1"/>
                </a:solidFill>
                <a:latin typeface="+mn-lt"/>
              </a:rPr>
              <a:t>Weitere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Informationen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A34E1FE-004C-49D1-AB06-F7F841CD64A0}"/>
              </a:ext>
            </a:extLst>
          </p:cNvPr>
          <p:cNvSpPr txBox="1">
            <a:spLocks/>
          </p:cNvSpPr>
          <p:nvPr/>
        </p:nvSpPr>
        <p:spPr>
          <a:xfrm>
            <a:off x="0" y="906277"/>
            <a:ext cx="1551608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OEM / 3. Party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1F8AFA3-7709-4ECE-A94C-5ABC7DF819DC}"/>
              </a:ext>
            </a:extLst>
          </p:cNvPr>
          <p:cNvSpPr/>
          <p:nvPr/>
        </p:nvSpPr>
        <p:spPr>
          <a:xfrm>
            <a:off x="1461600" y="906552"/>
            <a:ext cx="100800" cy="307211"/>
          </a:xfrm>
          <a:prstGeom prst="rect">
            <a:avLst/>
          </a:prstGeom>
          <a:solidFill>
            <a:srgbClr val="895EB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E9E6D34-4CC5-417D-8109-CB3FB4C1F3CF}"/>
              </a:ext>
            </a:extLst>
          </p:cNvPr>
          <p:cNvSpPr/>
          <p:nvPr/>
        </p:nvSpPr>
        <p:spPr>
          <a:xfrm>
            <a:off x="304200" y="1350000"/>
            <a:ext cx="1144800" cy="110520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895EB1"/>
          </a:solidFill>
          <a:ln>
            <a:solidFill>
              <a:srgbClr val="895EB1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EB6A9BF1-B036-4FC3-A5A4-D6F53F1ED8B5}"/>
              </a:ext>
            </a:extLst>
          </p:cNvPr>
          <p:cNvSpPr/>
          <p:nvPr/>
        </p:nvSpPr>
        <p:spPr>
          <a:xfrm>
            <a:off x="1497600" y="1350000"/>
            <a:ext cx="8208912" cy="110520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pic>
        <p:nvPicPr>
          <p:cNvPr id="71" name="Grafik 70">
            <a:hlinkClick r:id="rId3"/>
            <a:extLst>
              <a:ext uri="{FF2B5EF4-FFF2-40B4-BE49-F238E27FC236}">
                <a16:creationId xmlns:a16="http://schemas.microsoft.com/office/drawing/2014/main" id="{3995DC8F-995E-4159-96D7-F7EA8616C5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00" y="1406905"/>
            <a:ext cx="840000" cy="630000"/>
          </a:xfrm>
          <a:prstGeom prst="rect">
            <a:avLst/>
          </a:prstGeom>
        </p:spPr>
      </p:pic>
      <p:pic>
        <p:nvPicPr>
          <p:cNvPr id="48" name="Grafik 47" descr="Ein Bild, das Tex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4CAD25A3-7E60-4B98-B048-64F0C12D2B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200" y="1407600"/>
            <a:ext cx="486974" cy="109171"/>
          </a:xfrm>
          <a:prstGeom prst="rect">
            <a:avLst/>
          </a:prstGeom>
        </p:spPr>
      </p:pic>
      <p:sp>
        <p:nvSpPr>
          <p:cNvPr id="49" name="Fußzeilenplatzhalter 6">
            <a:extLst>
              <a:ext uri="{FF2B5EF4-FFF2-40B4-BE49-F238E27FC236}">
                <a16:creationId xmlns:a16="http://schemas.microsoft.com/office/drawing/2014/main" id="{69613B9F-FA7E-4774-AB03-5B49C4EB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146" y="5479529"/>
            <a:ext cx="3217333" cy="151446"/>
          </a:xfrm>
        </p:spPr>
        <p:txBody>
          <a:bodyPr/>
          <a:lstStyle/>
          <a:p>
            <a:r>
              <a:rPr lang="en-US" dirty="0"/>
              <a:t>©2023  Image Access</a:t>
            </a:r>
          </a:p>
        </p:txBody>
      </p:sp>
      <p:pic>
        <p:nvPicPr>
          <p:cNvPr id="29" name="Grafik 28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EA581569-C611-4431-AFAB-5281DEAF85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1605600"/>
            <a:ext cx="1152000" cy="798300"/>
          </a:xfrm>
          <a:prstGeom prst="rect">
            <a:avLst/>
          </a:prstGeom>
        </p:spPr>
      </p:pic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A7035F97-68CE-42F5-A0D3-2B78FE89B954}"/>
              </a:ext>
            </a:extLst>
          </p:cNvPr>
          <p:cNvSpPr/>
          <p:nvPr/>
        </p:nvSpPr>
        <p:spPr>
          <a:xfrm>
            <a:off x="299627" y="2512800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895EB1"/>
          </a:solidFill>
          <a:ln>
            <a:solidFill>
              <a:srgbClr val="895EB1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84" name="Freihandform: Form 83">
            <a:extLst>
              <a:ext uri="{FF2B5EF4-FFF2-40B4-BE49-F238E27FC236}">
                <a16:creationId xmlns:a16="http://schemas.microsoft.com/office/drawing/2014/main" id="{5E7977D5-E057-4F23-9EFD-B7E1F6189602}"/>
              </a:ext>
            </a:extLst>
          </p:cNvPr>
          <p:cNvSpPr/>
          <p:nvPr/>
        </p:nvSpPr>
        <p:spPr>
          <a:xfrm>
            <a:off x="1498578" y="2514293"/>
            <a:ext cx="8207933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pic>
        <p:nvPicPr>
          <p:cNvPr id="27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F7A89FB-8ADE-43D7-AD16-5DC7129A57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7" y="2766293"/>
            <a:ext cx="1141200" cy="790815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B421BE72-FCDC-4814-AC4D-A092E67C9A97}"/>
              </a:ext>
            </a:extLst>
          </p:cNvPr>
          <p:cNvSpPr txBox="1"/>
          <p:nvPr/>
        </p:nvSpPr>
        <p:spPr>
          <a:xfrm>
            <a:off x="1540261" y="3181658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9"/>
              </a:rPr>
              <a:t>WideSCAN</a:t>
            </a:r>
            <a:endParaRPr lang="en-US" sz="9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6CF9D9-2FCD-819F-D012-F1C388DA93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407" y="2619752"/>
            <a:ext cx="964586" cy="59382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53791E-B0F6-C151-2FFB-EF448A93A92A}"/>
              </a:ext>
            </a:extLst>
          </p:cNvPr>
          <p:cNvSpPr txBox="1"/>
          <p:nvPr/>
        </p:nvSpPr>
        <p:spPr>
          <a:xfrm>
            <a:off x="2583095" y="3181658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1"/>
              </a:rPr>
              <a:t>ArchivePRO</a:t>
            </a:r>
            <a:endParaRPr lang="en-US" sz="900" dirty="0">
              <a:latin typeface="+mn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931BD58-77CA-7B79-113F-4CBC54556D4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75" y="2600693"/>
            <a:ext cx="915622" cy="63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BC56B6-4B61-97DD-EF9B-2FEE1E7A8B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31" y="2600693"/>
            <a:ext cx="677332" cy="63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12A2DFE-BE5B-B933-C74F-27FDBA63EDF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81" y="2600693"/>
            <a:ext cx="1002124" cy="63000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808074CD-D15E-9A5B-6492-4D9DC3B4877B}"/>
              </a:ext>
            </a:extLst>
          </p:cNvPr>
          <p:cNvSpPr txBox="1"/>
          <p:nvPr/>
        </p:nvSpPr>
        <p:spPr>
          <a:xfrm>
            <a:off x="3666578" y="3180293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5"/>
              </a:rPr>
              <a:t>PlanScan 3650FB</a:t>
            </a:r>
            <a:endParaRPr lang="en-US" sz="900" dirty="0">
              <a:latin typeface="+mn-lt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F50B91F-F1EB-DA8F-D259-C120CAE2CB90}"/>
              </a:ext>
            </a:extLst>
          </p:cNvPr>
          <p:cNvSpPr txBox="1"/>
          <p:nvPr/>
        </p:nvSpPr>
        <p:spPr>
          <a:xfrm>
            <a:off x="4764741" y="3180293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6"/>
              </a:rPr>
              <a:t>PlanScan 3650</a:t>
            </a:r>
            <a:endParaRPr lang="en-US" sz="900" dirty="0">
              <a:latin typeface="+mn-lt"/>
            </a:endParaRPr>
          </a:p>
        </p:txBody>
      </p:sp>
      <p:pic>
        <p:nvPicPr>
          <p:cNvPr id="36" name="Grafik 35" descr="Ein Bild, das drinnen, Drucker, festlegen enthält.&#10;&#10;Automatisch generierte Beschreibung">
            <a:extLst>
              <a:ext uri="{FF2B5EF4-FFF2-40B4-BE49-F238E27FC236}">
                <a16:creationId xmlns:a16="http://schemas.microsoft.com/office/drawing/2014/main" id="{98FE9C6E-50DC-24F6-D0C7-4D938565EED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37" y="2600693"/>
            <a:ext cx="995596" cy="630000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359DBD78-8382-8EF3-454A-3ECF614E7E26}"/>
              </a:ext>
            </a:extLst>
          </p:cNvPr>
          <p:cNvSpPr txBox="1"/>
          <p:nvPr/>
        </p:nvSpPr>
        <p:spPr>
          <a:xfrm>
            <a:off x="5927676" y="3180293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8"/>
              </a:rPr>
              <a:t>PlanScan 4838</a:t>
            </a:r>
            <a:endParaRPr lang="en-US" sz="900" dirty="0">
              <a:latin typeface="+mn-lt"/>
            </a:endParaRPr>
          </a:p>
        </p:txBody>
      </p:sp>
      <p:sp>
        <p:nvSpPr>
          <p:cNvPr id="158" name="Freihandform: Form 157">
            <a:extLst>
              <a:ext uri="{FF2B5EF4-FFF2-40B4-BE49-F238E27FC236}">
                <a16:creationId xmlns:a16="http://schemas.microsoft.com/office/drawing/2014/main" id="{993B3B2D-15E3-4036-8E56-98502CA2A859}"/>
              </a:ext>
            </a:extLst>
          </p:cNvPr>
          <p:cNvSpPr/>
          <p:nvPr/>
        </p:nvSpPr>
        <p:spPr>
          <a:xfrm>
            <a:off x="295200" y="3672000"/>
            <a:ext cx="1144800" cy="1104120"/>
          </a:xfrm>
          <a:custGeom>
            <a:avLst/>
            <a:gdLst>
              <a:gd name="connsiteX0" fmla="*/ 0 w 2100010"/>
              <a:gd name="connsiteY0" fmla="*/ 0 h 749553"/>
              <a:gd name="connsiteX1" fmla="*/ 2100010 w 2100010"/>
              <a:gd name="connsiteY1" fmla="*/ 0 h 749553"/>
              <a:gd name="connsiteX2" fmla="*/ 2100010 w 2100010"/>
              <a:gd name="connsiteY2" fmla="*/ 749553 h 749553"/>
              <a:gd name="connsiteX3" fmla="*/ 0 w 2100010"/>
              <a:gd name="connsiteY3" fmla="*/ 749553 h 749553"/>
              <a:gd name="connsiteX4" fmla="*/ 0 w 2100010"/>
              <a:gd name="connsiteY4" fmla="*/ 0 h 74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749553">
                <a:moveTo>
                  <a:pt x="0" y="0"/>
                </a:moveTo>
                <a:lnTo>
                  <a:pt x="2100010" y="0"/>
                </a:lnTo>
                <a:lnTo>
                  <a:pt x="2100010" y="749553"/>
                </a:lnTo>
                <a:lnTo>
                  <a:pt x="0" y="749553"/>
                </a:lnTo>
                <a:lnTo>
                  <a:pt x="0" y="0"/>
                </a:lnTo>
                <a:close/>
              </a:path>
            </a:pathLst>
          </a:custGeom>
          <a:solidFill>
            <a:srgbClr val="895EB1"/>
          </a:solidFill>
          <a:ln>
            <a:solidFill>
              <a:srgbClr val="895EB1"/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sp>
        <p:nvSpPr>
          <p:cNvPr id="159" name="Freihandform: Form 158">
            <a:extLst>
              <a:ext uri="{FF2B5EF4-FFF2-40B4-BE49-F238E27FC236}">
                <a16:creationId xmlns:a16="http://schemas.microsoft.com/office/drawing/2014/main" id="{239B6B39-404D-4AD6-92BC-F2FC1E079436}"/>
              </a:ext>
            </a:extLst>
          </p:cNvPr>
          <p:cNvSpPr/>
          <p:nvPr/>
        </p:nvSpPr>
        <p:spPr>
          <a:xfrm>
            <a:off x="1498579" y="3672315"/>
            <a:ext cx="8207932" cy="1104120"/>
          </a:xfrm>
          <a:custGeom>
            <a:avLst/>
            <a:gdLst>
              <a:gd name="connsiteX0" fmla="*/ 0 w 2100010"/>
              <a:gd name="connsiteY0" fmla="*/ 0 h 2570864"/>
              <a:gd name="connsiteX1" fmla="*/ 2100010 w 2100010"/>
              <a:gd name="connsiteY1" fmla="*/ 0 h 2570864"/>
              <a:gd name="connsiteX2" fmla="*/ 2100010 w 2100010"/>
              <a:gd name="connsiteY2" fmla="*/ 2570864 h 2570864"/>
              <a:gd name="connsiteX3" fmla="*/ 0 w 2100010"/>
              <a:gd name="connsiteY3" fmla="*/ 2570864 h 2570864"/>
              <a:gd name="connsiteX4" fmla="*/ 0 w 2100010"/>
              <a:gd name="connsiteY4" fmla="*/ 0 h 25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0010" h="2570864">
                <a:moveTo>
                  <a:pt x="0" y="0"/>
                </a:moveTo>
                <a:lnTo>
                  <a:pt x="2100010" y="0"/>
                </a:lnTo>
                <a:lnTo>
                  <a:pt x="2100010" y="2570864"/>
                </a:lnTo>
                <a:lnTo>
                  <a:pt x="0" y="2570864"/>
                </a:lnTo>
                <a:lnTo>
                  <a:pt x="0" y="0"/>
                </a:lnTo>
                <a:close/>
              </a:path>
            </a:pathLst>
          </a:custGeom>
          <a:solidFill>
            <a:srgbClr val="F1F1F1">
              <a:alpha val="89804"/>
            </a:srgbClr>
          </a:solidFill>
          <a:ln>
            <a:solidFill>
              <a:srgbClr val="F1F1F1">
                <a:alpha val="90000"/>
              </a:srgbClr>
            </a:solidFill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800" kern="1200" dirty="0"/>
          </a:p>
        </p:txBody>
      </p:sp>
      <p:pic>
        <p:nvPicPr>
          <p:cNvPr id="28" name="Grafik 2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795D2E-68F4-4678-9D83-C1C27394943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5" y="3909915"/>
            <a:ext cx="1142908" cy="7920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2088BF8-454F-7805-EEC5-8CC44E2414A1}"/>
              </a:ext>
            </a:extLst>
          </p:cNvPr>
          <p:cNvGrpSpPr/>
          <p:nvPr/>
        </p:nvGrpSpPr>
        <p:grpSpPr>
          <a:xfrm>
            <a:off x="1539095" y="3765915"/>
            <a:ext cx="1044000" cy="811797"/>
            <a:chOff x="1539095" y="4150800"/>
            <a:chExt cx="1044000" cy="811797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2E7368A-CA5F-4BCD-AD49-8095F21C9641}"/>
                </a:ext>
              </a:extLst>
            </p:cNvPr>
            <p:cNvSpPr txBox="1"/>
            <p:nvPr/>
          </p:nvSpPr>
          <p:spPr>
            <a:xfrm>
              <a:off x="1539095" y="4731765"/>
              <a:ext cx="1044000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1015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latin typeface="+mn-lt"/>
                  <a:hlinkClick r:id="rId9"/>
                </a:rPr>
                <a:t>WideSCAN</a:t>
              </a:r>
              <a:endParaRPr lang="en-US" sz="900" dirty="0">
                <a:latin typeface="+mn-lt"/>
              </a:endParaRPr>
            </a:p>
          </p:txBody>
        </p:sp>
        <p:pic>
          <p:nvPicPr>
            <p:cNvPr id="4" name="Grafik 3" descr="Ein Bild, das Licht enthält.&#10;&#10;Automatisch generierte Beschreibung">
              <a:extLst>
                <a:ext uri="{FF2B5EF4-FFF2-40B4-BE49-F238E27FC236}">
                  <a16:creationId xmlns:a16="http://schemas.microsoft.com/office/drawing/2014/main" id="{3B1B2B3B-2023-A148-24E0-15868FF60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321" y="4150800"/>
              <a:ext cx="964586" cy="630000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47625940-227D-7FDC-3A2A-55BE5AD33BE2}"/>
              </a:ext>
            </a:extLst>
          </p:cNvPr>
          <p:cNvSpPr txBox="1"/>
          <p:nvPr/>
        </p:nvSpPr>
        <p:spPr>
          <a:xfrm>
            <a:off x="2584800" y="4346880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1"/>
              </a:rPr>
              <a:t>ArchivePRO</a:t>
            </a:r>
            <a:endParaRPr lang="en-US" sz="900" dirty="0">
              <a:latin typeface="+mn-lt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D192599-6E63-E96A-BE98-A04259093C5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0" y="3765915"/>
            <a:ext cx="925415" cy="630000"/>
          </a:xfrm>
          <a:prstGeom prst="rect">
            <a:avLst/>
          </a:prstGeom>
        </p:spPr>
      </p:pic>
      <p:pic>
        <p:nvPicPr>
          <p:cNvPr id="12" name="Grafik 11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57F1A359-55BA-EAA6-EEF8-EC0400AF884E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43" y="3765915"/>
            <a:ext cx="941736" cy="630000"/>
          </a:xfrm>
          <a:prstGeom prst="rect">
            <a:avLst/>
          </a:prstGeom>
        </p:spPr>
      </p:pic>
      <p:pic>
        <p:nvPicPr>
          <p:cNvPr id="25" name="Grafik 24" descr="Ein Bild, das Handkarren, Tisch, Arbeitstisch enthält.&#10;&#10;Automatisch generierte Beschreibung">
            <a:extLst>
              <a:ext uri="{FF2B5EF4-FFF2-40B4-BE49-F238E27FC236}">
                <a16:creationId xmlns:a16="http://schemas.microsoft.com/office/drawing/2014/main" id="{DB7D10CD-9024-71DF-633C-4CA6A10474E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73" y="3765915"/>
            <a:ext cx="923779" cy="630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59D0FA0-2696-06FF-2EF0-32F48F106E00}"/>
              </a:ext>
            </a:extLst>
          </p:cNvPr>
          <p:cNvSpPr txBox="1"/>
          <p:nvPr/>
        </p:nvSpPr>
        <p:spPr>
          <a:xfrm>
            <a:off x="3665948" y="4343834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5"/>
              </a:rPr>
              <a:t>PlanScan 3650FB</a:t>
            </a:r>
            <a:endParaRPr lang="en-US" sz="900" dirty="0">
              <a:latin typeface="+mn-lt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D21BB42-B237-EEC2-906B-20524EB5ED07}"/>
              </a:ext>
            </a:extLst>
          </p:cNvPr>
          <p:cNvSpPr txBox="1"/>
          <p:nvPr/>
        </p:nvSpPr>
        <p:spPr>
          <a:xfrm>
            <a:off x="4764096" y="4343834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6"/>
              </a:rPr>
              <a:t>PlanScan 3650</a:t>
            </a:r>
            <a:endParaRPr lang="en-US" sz="900" dirty="0">
              <a:latin typeface="+mn-lt"/>
            </a:endParaRPr>
          </a:p>
        </p:txBody>
      </p:sp>
      <p:pic>
        <p:nvPicPr>
          <p:cNvPr id="39" name="Grafik 38" descr="Ein Bild, das drinnen, Tisch, Arbeitstisch enthält.&#10;&#10;Automatisch generierte Beschreibung">
            <a:extLst>
              <a:ext uri="{FF2B5EF4-FFF2-40B4-BE49-F238E27FC236}">
                <a16:creationId xmlns:a16="http://schemas.microsoft.com/office/drawing/2014/main" id="{CA20B65E-D5C8-8C6F-C0AE-6F29EEE0921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45" y="3765915"/>
            <a:ext cx="938472" cy="630000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7587A70E-4F72-55FE-35B3-204F3E87AE58}"/>
              </a:ext>
            </a:extLst>
          </p:cNvPr>
          <p:cNvSpPr txBox="1"/>
          <p:nvPr/>
        </p:nvSpPr>
        <p:spPr>
          <a:xfrm>
            <a:off x="5929581" y="4345515"/>
            <a:ext cx="10440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hlinkClick r:id="rId18"/>
              </a:rPr>
              <a:t>PlanScan 4838</a:t>
            </a:r>
            <a:endParaRPr lang="en-US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27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2" grpId="0" animBg="1"/>
      <p:bldP spid="63" grpId="0" animBg="1"/>
      <p:bldP spid="64" grpId="0" animBg="1"/>
      <p:bldP spid="84" grpId="0" animBg="1"/>
      <p:bldP spid="37" grpId="0"/>
      <p:bldP spid="10" grpId="0"/>
      <p:bldP spid="26" grpId="0"/>
      <p:bldP spid="34" grpId="0"/>
      <p:bldP spid="40" grpId="0"/>
      <p:bldP spid="158" grpId="0" animBg="1"/>
      <p:bldP spid="159" grpId="0" animBg="1"/>
      <p:bldP spid="13" grpId="0"/>
      <p:bldP spid="30" grpId="0"/>
      <p:bldP spid="33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19449" y="1590696"/>
            <a:ext cx="5080000" cy="32670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buClr>
                <a:srgbClr val="FF0000"/>
              </a:buClr>
              <a:buSzPct val="150000"/>
            </a:pPr>
            <a:endParaRPr lang="de-DE" sz="2000" b="1" dirty="0">
              <a:solidFill>
                <a:srgbClr val="154096"/>
              </a:solidFill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 Image Access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47694" y="221758"/>
            <a:ext cx="8208912" cy="952500"/>
          </a:xfrm>
        </p:spPr>
        <p:txBody>
          <a:bodyPr/>
          <a:lstStyle/>
          <a:p>
            <a:pPr algn="r"/>
            <a:endParaRPr lang="de-DE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2729903-FE13-544E-A677-AED9F78DD964}"/>
              </a:ext>
            </a:extLst>
          </p:cNvPr>
          <p:cNvSpPr>
            <a:spLocks noGrp="1"/>
          </p:cNvSpPr>
          <p:nvPr/>
        </p:nvSpPr>
        <p:spPr>
          <a:xfrm>
            <a:off x="543496" y="2349738"/>
            <a:ext cx="3960440" cy="2098402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2000"/>
                  <a:satMod val="180000"/>
                </a:schemeClr>
              </a:gs>
              <a:gs pos="65000">
                <a:schemeClr val="dk1">
                  <a:tint val="32000"/>
                  <a:satMod val="250000"/>
                </a:schemeClr>
              </a:gs>
              <a:gs pos="100000">
                <a:schemeClr val="dk1">
                  <a:tint val="23000"/>
                  <a:satMod val="3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b="1" dirty="0">
              <a:latin typeface="+mn-lt"/>
            </a:endParaRPr>
          </a:p>
          <a:p>
            <a:pPr marL="0" indent="0">
              <a:buNone/>
            </a:pPr>
            <a:r>
              <a:rPr lang="de-DE" sz="1600" b="1" dirty="0">
                <a:latin typeface="+mn-lt"/>
              </a:rPr>
              <a:t>Rüdiger Klepsch</a:t>
            </a: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Geschäftsführer</a:t>
            </a: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Image Access GmbH</a:t>
            </a: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+49 202 270 5899</a:t>
            </a:r>
          </a:p>
          <a:p>
            <a:pPr marL="0" indent="0">
              <a:buNone/>
            </a:pP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dirty="0">
                <a:latin typeface="+mn-lt"/>
                <a:hlinkClick r:id="rId2"/>
              </a:rPr>
              <a:t>klepsch@imageaccess.de</a:t>
            </a:r>
            <a:endParaRPr lang="de-DE" sz="1600" dirty="0">
              <a:latin typeface="+mn-lt"/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10" name="Inhaltsplatzhalter 21">
            <a:extLst>
              <a:ext uri="{FF2B5EF4-FFF2-40B4-BE49-F238E27FC236}">
                <a16:creationId xmlns:a16="http://schemas.microsoft.com/office/drawing/2014/main" id="{A7FA63DD-E0C4-4948-AB6F-1B99AC3816B0}"/>
              </a:ext>
            </a:extLst>
          </p:cNvPr>
          <p:cNvSpPr>
            <a:spLocks noGrp="1"/>
          </p:cNvSpPr>
          <p:nvPr/>
        </p:nvSpPr>
        <p:spPr>
          <a:xfrm>
            <a:off x="5652150" y="2173868"/>
            <a:ext cx="4186808" cy="2314426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926000" algn="l"/>
              </a:tabLst>
            </a:pPr>
            <a:r>
              <a:rPr lang="de-DE" sz="1600" dirty="0">
                <a:latin typeface="+mn-lt"/>
              </a:rPr>
              <a:t>Homepage:	</a:t>
            </a:r>
            <a:r>
              <a:rPr lang="de-DE" sz="1600" dirty="0">
                <a:latin typeface="+mn-lt"/>
                <a:hlinkClick r:id="rId3"/>
              </a:rPr>
              <a:t>Image Access GmbH</a:t>
            </a:r>
            <a:endParaRPr lang="de-DE" sz="1600" dirty="0">
              <a:latin typeface="+mn-lt"/>
            </a:endParaRPr>
          </a:p>
          <a:p>
            <a:pPr marL="0" indent="0">
              <a:buNone/>
              <a:tabLst>
                <a:tab pos="1926000" algn="l"/>
              </a:tabLst>
            </a:pPr>
            <a:r>
              <a:rPr lang="de-DE" sz="1600" dirty="0">
                <a:latin typeface="+mn-lt"/>
              </a:rPr>
              <a:t>USA &amp; Canada:	</a:t>
            </a:r>
            <a:r>
              <a:rPr lang="de-DE" sz="1600" dirty="0">
                <a:latin typeface="+mn-lt"/>
                <a:hlinkClick r:id="rId4"/>
              </a:rPr>
              <a:t>Image Access LP</a:t>
            </a:r>
            <a:endParaRPr lang="de-DE" sz="1600" dirty="0">
              <a:latin typeface="+mn-lt"/>
            </a:endParaRPr>
          </a:p>
          <a:p>
            <a:pPr marL="0" indent="0">
              <a:buNone/>
              <a:tabLst>
                <a:tab pos="1926000" algn="l"/>
              </a:tabLst>
            </a:pPr>
            <a:r>
              <a:rPr lang="de-DE" sz="1600" dirty="0">
                <a:latin typeface="+mn-lt"/>
              </a:rPr>
              <a:t>Weltweiter Vertrieb:	</a:t>
            </a:r>
            <a:r>
              <a:rPr lang="de-DE" sz="1600" dirty="0">
                <a:solidFill>
                  <a:srgbClr val="093C8B"/>
                </a:solidFill>
                <a:latin typeface="+mn-lt"/>
                <a:hlinkClick r:id="rId5"/>
              </a:rPr>
              <a:t>Distributoren</a:t>
            </a:r>
            <a:endParaRPr lang="de-DE" sz="1600" dirty="0">
              <a:solidFill>
                <a:srgbClr val="093C8B"/>
              </a:solidFill>
              <a:latin typeface="+mn-lt"/>
            </a:endParaRPr>
          </a:p>
          <a:p>
            <a:pPr marL="0" indent="0">
              <a:buNone/>
              <a:tabLst>
                <a:tab pos="1926000" algn="l"/>
              </a:tabLst>
            </a:pPr>
            <a:r>
              <a:rPr lang="de-DE" sz="1600" dirty="0">
                <a:latin typeface="+mn-lt"/>
              </a:rPr>
              <a:t>Alle Produkte:	</a:t>
            </a:r>
            <a:r>
              <a:rPr lang="de-DE" sz="1600" dirty="0">
                <a:latin typeface="+mn-lt"/>
                <a:hlinkClick r:id="rId6"/>
              </a:rPr>
              <a:t>Produkt Katalog</a:t>
            </a:r>
            <a:endParaRPr lang="de-DE" sz="1600" dirty="0">
              <a:latin typeface="+mn-lt"/>
            </a:endParaRPr>
          </a:p>
          <a:p>
            <a:pPr marL="0" indent="0">
              <a:buNone/>
              <a:tabLst>
                <a:tab pos="1926000" algn="l"/>
              </a:tabLst>
            </a:pPr>
            <a:r>
              <a:rPr lang="de-DE" sz="1600" dirty="0">
                <a:latin typeface="+mn-lt"/>
              </a:rPr>
              <a:t>Newsletter:	</a:t>
            </a:r>
            <a:r>
              <a:rPr lang="de-DE" sz="1600" dirty="0">
                <a:solidFill>
                  <a:srgbClr val="093C8B"/>
                </a:solidFill>
                <a:latin typeface="+mn-lt"/>
                <a:hlinkClick r:id="rId7"/>
              </a:rPr>
              <a:t>Image Access Newsletter</a:t>
            </a:r>
            <a:endParaRPr lang="de-DE" sz="1600" dirty="0">
              <a:solidFill>
                <a:srgbClr val="093C8B"/>
              </a:solidFill>
              <a:latin typeface="+mn-lt"/>
            </a:endParaRPr>
          </a:p>
          <a:p>
            <a:pPr marL="0" indent="0">
              <a:buNone/>
              <a:tabLst>
                <a:tab pos="1926000" algn="l"/>
              </a:tabLst>
            </a:pPr>
            <a:endParaRPr lang="de-DE" sz="1600" dirty="0">
              <a:solidFill>
                <a:srgbClr val="093C8B"/>
              </a:solidFill>
              <a:latin typeface="+mn-lt"/>
            </a:endParaRPr>
          </a:p>
          <a:p>
            <a:pPr marL="0" indent="0">
              <a:buNone/>
              <a:tabLst>
                <a:tab pos="1926000" algn="l"/>
              </a:tabLst>
            </a:pPr>
            <a:r>
              <a:rPr lang="de-DE" sz="2000" b="1" dirty="0">
                <a:solidFill>
                  <a:srgbClr val="093C8B"/>
                </a:solidFill>
                <a:latin typeface="+mn-lt"/>
              </a:rPr>
              <a:t> </a:t>
            </a:r>
          </a:p>
          <a:p>
            <a:pPr marL="0" indent="0">
              <a:buNone/>
              <a:tabLst>
                <a:tab pos="1926000" algn="l"/>
              </a:tabLst>
            </a:pPr>
            <a:r>
              <a:rPr lang="de-DE" sz="2000" b="1" dirty="0">
                <a:solidFill>
                  <a:srgbClr val="093C8B"/>
                </a:solidFill>
                <a:latin typeface="+mn-lt"/>
              </a:rPr>
              <a:t> </a:t>
            </a:r>
          </a:p>
          <a:p>
            <a:pPr marL="0" indent="0">
              <a:buNone/>
              <a:tabLst>
                <a:tab pos="1926000" algn="l"/>
              </a:tabLst>
            </a:pPr>
            <a:endParaRPr lang="de-DE" sz="4800" b="1" dirty="0">
              <a:solidFill>
                <a:srgbClr val="F79B4F"/>
              </a:solidFill>
              <a:latin typeface="+mn-lt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E68799F-8BCA-4697-90A7-84768B83AE75}"/>
              </a:ext>
            </a:extLst>
          </p:cNvPr>
          <p:cNvSpPr txBox="1">
            <a:spLocks/>
          </p:cNvSpPr>
          <p:nvPr/>
        </p:nvSpPr>
        <p:spPr>
          <a:xfrm>
            <a:off x="0" y="906277"/>
            <a:ext cx="1551608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Ende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90E9E3E-9B8A-4CA2-AD58-A1BBF7082AEB}"/>
              </a:ext>
            </a:extLst>
          </p:cNvPr>
          <p:cNvSpPr>
            <a:spLocks noGrp="1"/>
          </p:cNvSpPr>
          <p:nvPr/>
        </p:nvSpPr>
        <p:spPr>
          <a:xfrm>
            <a:off x="543600" y="1662947"/>
            <a:ext cx="2880320" cy="58307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F79B4F"/>
                </a:solidFill>
                <a:latin typeface="+mn-lt"/>
              </a:rPr>
              <a:t>Vielen Dank!</a:t>
            </a:r>
          </a:p>
          <a:p>
            <a:pPr marL="0" indent="0">
              <a:buNone/>
            </a:pPr>
            <a:endParaRPr lang="de-DE" sz="1600" b="1" dirty="0">
              <a:latin typeface="+mn-lt"/>
            </a:endParaRP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8D052EE6-6358-4866-999E-4CDCEAC26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691" y="2449817"/>
            <a:ext cx="1110342" cy="14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Image Access Fakten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Fakten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532080-AF37-4D15-9480-5A0B9799DD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647" y="1518670"/>
            <a:ext cx="352839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Gegründet im Dezember 1993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80 Mitarbeiter in Wuppertal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Standorte: Wuppertal, Deutschland + Gallatin, 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Das umfassendste Scanner-Portfolio auf dem Markt: Flachbettscanner, Einzugsscanner, Aufsichtsscanner und Kunstscanner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Erfinder der Scan2Net®-Technologie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Hergestellt in Deutschland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Weltweites Vertriebsnetz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7241E13-B1B9-423D-80A0-224A848E6FC6}"/>
              </a:ext>
            </a:extLst>
          </p:cNvPr>
          <p:cNvSpPr/>
          <p:nvPr/>
        </p:nvSpPr>
        <p:spPr>
          <a:xfrm>
            <a:off x="4309300" y="1453330"/>
            <a:ext cx="5850700" cy="280833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DA8AD2-6667-4095-B16D-64A0741FF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896" y="1473918"/>
            <a:ext cx="5850700" cy="2808336"/>
          </a:xfrm>
          <a:prstGeom prst="rect">
            <a:avLst/>
          </a:prstGeom>
          <a:effectLst>
            <a:outerShdw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754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Fakten Image Access LP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Fakten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532080-AF37-4D15-9480-5A0B9799DD3B}"/>
              </a:ext>
            </a:extLst>
          </p:cNvPr>
          <p:cNvSpPr txBox="1"/>
          <p:nvPr/>
        </p:nvSpPr>
        <p:spPr>
          <a:xfrm>
            <a:off x="649844" y="1522413"/>
            <a:ext cx="352839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Gegründet im Jahr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Hauptsitz für alle Geschäfte in Nord-, Süd- und Lateinamerika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Standort bis 2022: Elgin, IL</a:t>
            </a:r>
            <a:br>
              <a:rPr lang="en-GB" sz="1600" dirty="0"/>
            </a:br>
            <a:r>
              <a:rPr lang="en-GB" sz="1600" dirty="0"/>
              <a:t>Heute Gallatin, TN - in der Nähe von Nashville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Großer Ausstellungsraum, Unterrichtsräume für die technische Ausbildung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Zentrallager &gt; 10.000 m² für den Versand nach Amerika</a:t>
            </a:r>
          </a:p>
          <a:p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C44EF9-3842-4742-83F5-8C78FAC2F019}"/>
              </a:ext>
            </a:extLst>
          </p:cNvPr>
          <p:cNvSpPr/>
          <p:nvPr/>
        </p:nvSpPr>
        <p:spPr>
          <a:xfrm>
            <a:off x="4111328" y="1346149"/>
            <a:ext cx="5931533" cy="284713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F7112-41A4-43EF-8207-D53263409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1328" y="1346149"/>
            <a:ext cx="5931533" cy="28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Geschichte des Unternehmens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4B816B53-8D60-4EFF-BEC2-DAA011D8D4BC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Geschichte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8D228-1647-4F77-971F-A06100F59F61}"/>
              </a:ext>
            </a:extLst>
          </p:cNvPr>
          <p:cNvCxnSpPr>
            <a:cxnSpLocks/>
          </p:cNvCxnSpPr>
          <p:nvPr/>
        </p:nvCxnSpPr>
        <p:spPr>
          <a:xfrm flipV="1">
            <a:off x="327472" y="1481113"/>
            <a:ext cx="0" cy="1664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Ein Bild, das Text, Wand, drinnen, Haushaltsgerät enthält.&#10;&#10;Automatisch generierte Beschreibung">
            <a:extLst>
              <a:ext uri="{FF2B5EF4-FFF2-40B4-BE49-F238E27FC236}">
                <a16:creationId xmlns:a16="http://schemas.microsoft.com/office/drawing/2014/main" id="{B3C96376-01E5-4FB5-95F5-B875F2E0C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2" y="1962047"/>
            <a:ext cx="1551609" cy="1072021"/>
          </a:xfrm>
          <a:prstGeom prst="rect">
            <a:avLst/>
          </a:prstGeom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9F8E0B29-0630-4E00-83ED-D21CADA73AE2}"/>
              </a:ext>
            </a:extLst>
          </p:cNvPr>
          <p:cNvCxnSpPr>
            <a:cxnSpLocks/>
          </p:cNvCxnSpPr>
          <p:nvPr/>
        </p:nvCxnSpPr>
        <p:spPr>
          <a:xfrm flipV="1">
            <a:off x="348290" y="3613549"/>
            <a:ext cx="0" cy="16023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9F1EC8EA-B7ED-4F44-82D3-9E020D788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5" y="3646759"/>
            <a:ext cx="1522440" cy="1121070"/>
          </a:xfrm>
          <a:prstGeom prst="rect">
            <a:avLst/>
          </a:prstGeom>
        </p:spPr>
      </p:pic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D66E960-E2D7-4946-AE75-9F495BE746BF}"/>
              </a:ext>
            </a:extLst>
          </p:cNvPr>
          <p:cNvCxnSpPr>
            <a:cxnSpLocks/>
          </p:cNvCxnSpPr>
          <p:nvPr/>
        </p:nvCxnSpPr>
        <p:spPr>
          <a:xfrm flipV="1">
            <a:off x="2252364" y="1441361"/>
            <a:ext cx="0" cy="17038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fik 37" descr="Ein Bild, das Text, Wand, drinnen, Elektronik enthält.&#10;&#10;Automatisch generierte Beschreibung">
            <a:extLst>
              <a:ext uri="{FF2B5EF4-FFF2-40B4-BE49-F238E27FC236}">
                <a16:creationId xmlns:a16="http://schemas.microsoft.com/office/drawing/2014/main" id="{450972D5-9811-49F1-AEFC-7B9845E64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27" y="1997388"/>
            <a:ext cx="1262154" cy="1032673"/>
          </a:xfrm>
          <a:prstGeom prst="rect">
            <a:avLst/>
          </a:prstGeom>
        </p:spPr>
      </p:pic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DEC5B9A-8B4F-4C45-9495-EE601C65F0E4}"/>
              </a:ext>
            </a:extLst>
          </p:cNvPr>
          <p:cNvCxnSpPr>
            <a:cxnSpLocks/>
          </p:cNvCxnSpPr>
          <p:nvPr/>
        </p:nvCxnSpPr>
        <p:spPr>
          <a:xfrm flipV="1">
            <a:off x="2255712" y="3600705"/>
            <a:ext cx="0" cy="16280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>
            <a:extLst>
              <a:ext uri="{FF2B5EF4-FFF2-40B4-BE49-F238E27FC236}">
                <a16:creationId xmlns:a16="http://schemas.microsoft.com/office/drawing/2014/main" id="{D7C854C9-1EEE-4E1F-A0ED-AA3794910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58" y="3645141"/>
            <a:ext cx="1210107" cy="1200654"/>
          </a:xfrm>
          <a:prstGeom prst="rect">
            <a:avLst/>
          </a:prstGeom>
        </p:spPr>
      </p:pic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01B68F7-C2D5-48AA-88EB-282AD2C30A6D}"/>
              </a:ext>
            </a:extLst>
          </p:cNvPr>
          <p:cNvCxnSpPr>
            <a:cxnSpLocks/>
          </p:cNvCxnSpPr>
          <p:nvPr/>
        </p:nvCxnSpPr>
        <p:spPr>
          <a:xfrm flipV="1">
            <a:off x="3999880" y="1441361"/>
            <a:ext cx="0" cy="1703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fik 52" descr="Ein Bild, das blau, Möbel, Sitz, Sofa enthält.&#10;&#10;Automatisch generierte Beschreibung">
            <a:extLst>
              <a:ext uri="{FF2B5EF4-FFF2-40B4-BE49-F238E27FC236}">
                <a16:creationId xmlns:a16="http://schemas.microsoft.com/office/drawing/2014/main" id="{729A8CB1-C5BD-42BE-96DF-C5473EC8F8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97" y="1959483"/>
            <a:ext cx="1630658" cy="1087105"/>
          </a:xfrm>
          <a:prstGeom prst="rect">
            <a:avLst/>
          </a:prstGeom>
        </p:spPr>
      </p:pic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5A46168-469C-4138-A880-C4206F2A65D0}"/>
              </a:ext>
            </a:extLst>
          </p:cNvPr>
          <p:cNvCxnSpPr>
            <a:cxnSpLocks/>
          </p:cNvCxnSpPr>
          <p:nvPr/>
        </p:nvCxnSpPr>
        <p:spPr>
          <a:xfrm flipV="1">
            <a:off x="3999880" y="3613549"/>
            <a:ext cx="0" cy="1703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 descr="Ein Bild, das Text, Screenshot, drinnen enthält.&#10;&#10;Automatisch generierte Beschreibung">
            <a:extLst>
              <a:ext uri="{FF2B5EF4-FFF2-40B4-BE49-F238E27FC236}">
                <a16:creationId xmlns:a16="http://schemas.microsoft.com/office/drawing/2014/main" id="{14161A68-9EC5-40F6-B6D2-3662BC84F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85" y="3636700"/>
            <a:ext cx="1521581" cy="1141187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85F628F6-6399-416D-888A-00F89DB60FA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6499" y="2067222"/>
            <a:ext cx="1957957" cy="979366"/>
          </a:xfrm>
          <a:prstGeom prst="rect">
            <a:avLst/>
          </a:prstGeom>
          <a:effectLst>
            <a:outerShdw dir="5400000" algn="ctr" rotWithShape="0">
              <a:srgbClr val="000000"/>
            </a:outerShdw>
          </a:effectLst>
        </p:spPr>
      </p:pic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66048500-8F17-4F30-9553-EBAB97B86618}"/>
              </a:ext>
            </a:extLst>
          </p:cNvPr>
          <p:cNvCxnSpPr>
            <a:cxnSpLocks/>
          </p:cNvCxnSpPr>
          <p:nvPr/>
        </p:nvCxnSpPr>
        <p:spPr>
          <a:xfrm flipV="1">
            <a:off x="6016104" y="1421490"/>
            <a:ext cx="0" cy="1703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0769EF89-AEC4-4C3A-A388-2B503252E66D}"/>
              </a:ext>
            </a:extLst>
          </p:cNvPr>
          <p:cNvCxnSpPr>
            <a:cxnSpLocks/>
          </p:cNvCxnSpPr>
          <p:nvPr/>
        </p:nvCxnSpPr>
        <p:spPr>
          <a:xfrm flipV="1">
            <a:off x="6017272" y="3598642"/>
            <a:ext cx="0" cy="1703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fik 72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id="{2A9BC7D8-57F9-4B12-BB8F-08C60A815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84" y="3645141"/>
            <a:ext cx="1553245" cy="1164934"/>
          </a:xfrm>
          <a:prstGeom prst="rect">
            <a:avLst/>
          </a:prstGeom>
        </p:spPr>
      </p:pic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9B33FA1E-B940-4E71-B71F-430833D15EC3}"/>
              </a:ext>
            </a:extLst>
          </p:cNvPr>
          <p:cNvCxnSpPr>
            <a:cxnSpLocks/>
          </p:cNvCxnSpPr>
          <p:nvPr/>
        </p:nvCxnSpPr>
        <p:spPr>
          <a:xfrm flipV="1">
            <a:off x="8104336" y="1441360"/>
            <a:ext cx="0" cy="1703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fik 75">
            <a:extLst>
              <a:ext uri="{FF2B5EF4-FFF2-40B4-BE49-F238E27FC236}">
                <a16:creationId xmlns:a16="http://schemas.microsoft.com/office/drawing/2014/main" id="{C0729EE8-AD3D-45E6-B0F7-F49CFA4BCD2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9720" y="1951176"/>
            <a:ext cx="865928" cy="1193977"/>
          </a:xfrm>
          <a:prstGeom prst="rect">
            <a:avLst/>
          </a:prstGeom>
        </p:spPr>
      </p:pic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01EE560B-4E29-48BA-9239-C01B017AE7B6}"/>
              </a:ext>
            </a:extLst>
          </p:cNvPr>
          <p:cNvCxnSpPr>
            <a:cxnSpLocks/>
          </p:cNvCxnSpPr>
          <p:nvPr/>
        </p:nvCxnSpPr>
        <p:spPr>
          <a:xfrm flipV="1">
            <a:off x="8141992" y="3613549"/>
            <a:ext cx="0" cy="1703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>
            <a:extLst>
              <a:ext uri="{FF2B5EF4-FFF2-40B4-BE49-F238E27FC236}">
                <a16:creationId xmlns:a16="http://schemas.microsoft.com/office/drawing/2014/main" id="{A9CA2B8B-3126-465A-A9A8-DEA25E0A56AB}"/>
              </a:ext>
            </a:extLst>
          </p:cNvPr>
          <p:cNvSpPr txBox="1"/>
          <p:nvPr/>
        </p:nvSpPr>
        <p:spPr>
          <a:xfrm>
            <a:off x="687394" y="1435190"/>
            <a:ext cx="1133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Gegründet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18E9EBD0-67A2-486E-9959-C76D222CDECD}"/>
              </a:ext>
            </a:extLst>
          </p:cNvPr>
          <p:cNvSpPr txBox="1"/>
          <p:nvPr/>
        </p:nvSpPr>
        <p:spPr>
          <a:xfrm>
            <a:off x="600085" y="4767829"/>
            <a:ext cx="12513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Erste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Produkte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434E3675-01F5-42CD-9E6E-116BCB0D57BC}"/>
              </a:ext>
            </a:extLst>
          </p:cNvPr>
          <p:cNvSpPr txBox="1"/>
          <p:nvPr/>
        </p:nvSpPr>
        <p:spPr>
          <a:xfrm>
            <a:off x="2448807" y="1446318"/>
            <a:ext cx="12513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Bookeye 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3DC21547-F11E-4DA5-B4D5-3AC2E0F48466}"/>
              </a:ext>
            </a:extLst>
          </p:cNvPr>
          <p:cNvSpPr txBox="1"/>
          <p:nvPr/>
        </p:nvSpPr>
        <p:spPr>
          <a:xfrm>
            <a:off x="2511484" y="4775035"/>
            <a:ext cx="1133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Scan2Net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8BCF7806-0465-4166-9D19-E0E1476802A2}"/>
              </a:ext>
            </a:extLst>
          </p:cNvPr>
          <p:cNvSpPr txBox="1"/>
          <p:nvPr/>
        </p:nvSpPr>
        <p:spPr>
          <a:xfrm>
            <a:off x="4405190" y="1433049"/>
            <a:ext cx="1133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WideTEK 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A3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DA8660C8-4FC7-423C-8B04-71F8114AB168}"/>
              </a:ext>
            </a:extLst>
          </p:cNvPr>
          <p:cNvSpPr txBox="1"/>
          <p:nvPr/>
        </p:nvSpPr>
        <p:spPr>
          <a:xfrm>
            <a:off x="4109850" y="4811351"/>
            <a:ext cx="1819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Wichtige Produkteinführung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82F14B6E-218D-42FA-A276-C05D3BB8C3F4}"/>
              </a:ext>
            </a:extLst>
          </p:cNvPr>
          <p:cNvSpPr txBox="1"/>
          <p:nvPr/>
        </p:nvSpPr>
        <p:spPr>
          <a:xfrm>
            <a:off x="6286921" y="1429641"/>
            <a:ext cx="13413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Gegründete 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LP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4BC89EB1-F5EF-494B-9628-9FE97AD4AF45}"/>
              </a:ext>
            </a:extLst>
          </p:cNvPr>
          <p:cNvSpPr txBox="1"/>
          <p:nvPr/>
        </p:nvSpPr>
        <p:spPr>
          <a:xfrm>
            <a:off x="6294525" y="4797755"/>
            <a:ext cx="13413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WideTEK 36ART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493D13EC-B79D-456A-925B-6367AD7193FC}"/>
              </a:ext>
            </a:extLst>
          </p:cNvPr>
          <p:cNvSpPr txBox="1"/>
          <p:nvPr/>
        </p:nvSpPr>
        <p:spPr>
          <a:xfrm>
            <a:off x="8141992" y="1439614"/>
            <a:ext cx="13413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Bookeye </a:t>
            </a: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8" name="Pfeil: eingekerbt nach rechts 27">
            <a:extLst>
              <a:ext uri="{FF2B5EF4-FFF2-40B4-BE49-F238E27FC236}">
                <a16:creationId xmlns:a16="http://schemas.microsoft.com/office/drawing/2014/main" id="{A07CF95E-1648-4E73-A4FF-C007F6B63EB2}"/>
              </a:ext>
            </a:extLst>
          </p:cNvPr>
          <p:cNvSpPr/>
          <p:nvPr/>
        </p:nvSpPr>
        <p:spPr>
          <a:xfrm>
            <a:off x="111448" y="3050011"/>
            <a:ext cx="10064897" cy="574704"/>
          </a:xfrm>
          <a:prstGeom prst="notchedRightArrow">
            <a:avLst/>
          </a:prstGeom>
          <a:gradFill flip="none" rotWithShape="1">
            <a:gsLst>
              <a:gs pos="0">
                <a:srgbClr val="DCE6F6">
                  <a:shade val="30000"/>
                  <a:satMod val="115000"/>
                </a:srgbClr>
              </a:gs>
              <a:gs pos="50000">
                <a:srgbClr val="DCE6F6">
                  <a:shade val="67500"/>
                  <a:satMod val="115000"/>
                </a:srgbClr>
              </a:gs>
              <a:gs pos="100000">
                <a:srgbClr val="DCE6F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578BC9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de-DE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1948FA-0A11-462A-B83C-866173D47F76}"/>
              </a:ext>
            </a:extLst>
          </p:cNvPr>
          <p:cNvSpPr txBox="1"/>
          <p:nvPr/>
        </p:nvSpPr>
        <p:spPr>
          <a:xfrm>
            <a:off x="297055" y="3106174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1994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A0B60F9-BB0F-472E-B30D-F257ED70FEF8}"/>
              </a:ext>
            </a:extLst>
          </p:cNvPr>
          <p:cNvSpPr txBox="1"/>
          <p:nvPr/>
        </p:nvSpPr>
        <p:spPr>
          <a:xfrm>
            <a:off x="1818999" y="3260240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6A00"/>
                </a:solidFill>
              </a:rPr>
              <a:t>1994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D57C667-41A3-4831-A6A9-0109DB999226}"/>
              </a:ext>
            </a:extLst>
          </p:cNvPr>
          <p:cNvSpPr txBox="1"/>
          <p:nvPr/>
        </p:nvSpPr>
        <p:spPr>
          <a:xfrm>
            <a:off x="2143295" y="3105453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1997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86399FF-0BF9-417E-866A-A457209FFBF8}"/>
              </a:ext>
            </a:extLst>
          </p:cNvPr>
          <p:cNvSpPr txBox="1"/>
          <p:nvPr/>
        </p:nvSpPr>
        <p:spPr>
          <a:xfrm>
            <a:off x="3583200" y="3260240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6A00"/>
                </a:solidFill>
              </a:rPr>
              <a:t>1998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6C6CF5-F6A8-4293-8AED-E5ACBE5CE346}"/>
              </a:ext>
            </a:extLst>
          </p:cNvPr>
          <p:cNvSpPr txBox="1"/>
          <p:nvPr/>
        </p:nvSpPr>
        <p:spPr>
          <a:xfrm>
            <a:off x="3925358" y="3127265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2001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6B65BF5-0780-48CF-ADEB-5B3EE6C55FF2}"/>
              </a:ext>
            </a:extLst>
          </p:cNvPr>
          <p:cNvSpPr txBox="1"/>
          <p:nvPr/>
        </p:nvSpPr>
        <p:spPr>
          <a:xfrm>
            <a:off x="5604624" y="3260240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6A00"/>
                </a:solidFill>
              </a:rPr>
              <a:t>2008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69E2C49-526B-4921-960B-0C0563CE9C51}"/>
              </a:ext>
            </a:extLst>
          </p:cNvPr>
          <p:cNvSpPr txBox="1"/>
          <p:nvPr/>
        </p:nvSpPr>
        <p:spPr>
          <a:xfrm>
            <a:off x="5928920" y="3119940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2013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7DBB68C-ADDF-496D-B423-2B71068CFA91}"/>
              </a:ext>
            </a:extLst>
          </p:cNvPr>
          <p:cNvSpPr txBox="1"/>
          <p:nvPr/>
        </p:nvSpPr>
        <p:spPr>
          <a:xfrm>
            <a:off x="7719669" y="3267569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6A00"/>
                </a:solidFill>
              </a:rPr>
              <a:t>2017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0A5F0F7F-DE57-483A-8847-0D1A2B1BE5D4}"/>
              </a:ext>
            </a:extLst>
          </p:cNvPr>
          <p:cNvSpPr txBox="1"/>
          <p:nvPr/>
        </p:nvSpPr>
        <p:spPr>
          <a:xfrm>
            <a:off x="8008984" y="3115392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97A109C-7546-47A0-9366-44A4B6D59409}"/>
              </a:ext>
            </a:extLst>
          </p:cNvPr>
          <p:cNvSpPr txBox="1"/>
          <p:nvPr/>
        </p:nvSpPr>
        <p:spPr>
          <a:xfrm>
            <a:off x="9465103" y="3260240"/>
            <a:ext cx="780679" cy="27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6A00"/>
                </a:solidFill>
              </a:rPr>
              <a:t>2021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66808DD-F7DE-4CB8-BBE5-A5E4A9629DA1}"/>
              </a:ext>
            </a:extLst>
          </p:cNvPr>
          <p:cNvSpPr txBox="1"/>
          <p:nvPr/>
        </p:nvSpPr>
        <p:spPr>
          <a:xfrm>
            <a:off x="7962491" y="4754650"/>
            <a:ext cx="222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Weltneuheit:</a:t>
            </a:r>
            <a:br>
              <a:rPr lang="en-US" sz="1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WT 12-SPECTRUM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C73D7C95-A8D8-4BB3-8BEB-26DDB198DD3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607" y="3610126"/>
            <a:ext cx="833252" cy="121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08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28" grpId="0" animBg="1"/>
      <p:bldP spid="2" grpId="0"/>
      <p:bldP spid="39" grpId="0"/>
      <p:bldP spid="40" grpId="0"/>
      <p:bldP spid="41" grpId="0"/>
      <p:bldP spid="45" grpId="0"/>
      <p:bldP spid="47" grpId="0"/>
      <p:bldP spid="48" grpId="0"/>
      <p:bldP spid="49" grpId="0"/>
      <p:bldP spid="50" grpId="0"/>
      <p:bldP spid="51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Geschäftssektoren / Zielmärkte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 err="1">
                <a:solidFill>
                  <a:schemeClr val="tx1"/>
                </a:solidFill>
                <a:latin typeface="+mn-lt"/>
              </a:rPr>
              <a:t>Märkte</a:t>
            </a:r>
            <a:endParaRPr lang="de-DE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E9E4F01-C1A8-488B-8645-49294CE7D5D9}"/>
              </a:ext>
            </a:extLst>
          </p:cNvPr>
          <p:cNvSpPr txBox="1"/>
          <p:nvPr/>
        </p:nvSpPr>
        <p:spPr>
          <a:xfrm>
            <a:off x="661837" y="3865612"/>
            <a:ext cx="9649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       </a:t>
            </a:r>
          </a:p>
        </p:txBody>
      </p:sp>
      <p:pic>
        <p:nvPicPr>
          <p:cNvPr id="4" name="Grafik 3" descr="Ein Bild, das Text, Person, Buch, Regal enthält.&#10;&#10;Automatisch generierte Beschreibung">
            <a:extLst>
              <a:ext uri="{FF2B5EF4-FFF2-40B4-BE49-F238E27FC236}">
                <a16:creationId xmlns:a16="http://schemas.microsoft.com/office/drawing/2014/main" id="{763C8113-E2ED-48F7-95A3-8054E066E1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8" y="1786498"/>
            <a:ext cx="1445804" cy="153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Ein Bild, das Gebäude, draußen, Himmel, hoch enthält.&#10;&#10;Automatisch generierte Beschreibung">
            <a:extLst>
              <a:ext uri="{FF2B5EF4-FFF2-40B4-BE49-F238E27FC236}">
                <a16:creationId xmlns:a16="http://schemas.microsoft.com/office/drawing/2014/main" id="{FCD58D37-B7F9-4AA5-BA1F-F6ADA8CF35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92" y="3314687"/>
            <a:ext cx="1423480" cy="1523100"/>
          </a:xfrm>
          <a:prstGeom prst="rect">
            <a:avLst/>
          </a:prstGeom>
          <a:ln w="6350"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7195BFD-2CEF-46F4-B263-7A56F14B97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68" y="1766288"/>
            <a:ext cx="1452352" cy="154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24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A5EA83D7-CB3F-492F-B22F-0BE59A7FE5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51" y="1778593"/>
            <a:ext cx="1430714" cy="152914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</p:pic>
      <p:pic>
        <p:nvPicPr>
          <p:cNvPr id="6" name="Grafik 5" descr="Ein Bild, das Text, Person, Buch, Mann enthält.&#10;&#10;Automatisch generierte Beschreibung">
            <a:extLst>
              <a:ext uri="{FF2B5EF4-FFF2-40B4-BE49-F238E27FC236}">
                <a16:creationId xmlns:a16="http://schemas.microsoft.com/office/drawing/2014/main" id="{243407DA-54D5-4746-9AB1-96BA2CEE5E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07" y="3315888"/>
            <a:ext cx="1438281" cy="1533991"/>
          </a:xfrm>
          <a:prstGeom prst="rect">
            <a:avLst/>
          </a:prstGeom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3E0B291-4827-4FE2-94E9-DC852DE90584}"/>
              </a:ext>
            </a:extLst>
          </p:cNvPr>
          <p:cNvSpPr txBox="1"/>
          <p:nvPr/>
        </p:nvSpPr>
        <p:spPr>
          <a:xfrm>
            <a:off x="752751" y="3326734"/>
            <a:ext cx="14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Bibliotheken/Archiv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4FBAD4-0D7C-48F9-BA29-E382970C94EB}"/>
              </a:ext>
            </a:extLst>
          </p:cNvPr>
          <p:cNvSpPr txBox="1"/>
          <p:nvPr/>
        </p:nvSpPr>
        <p:spPr>
          <a:xfrm>
            <a:off x="2343696" y="2998027"/>
            <a:ext cx="14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   Architektur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2B4E0D9-7A32-4EF4-8CE5-0BAB081A601C}"/>
              </a:ext>
            </a:extLst>
          </p:cNvPr>
          <p:cNvSpPr txBox="1"/>
          <p:nvPr/>
        </p:nvSpPr>
        <p:spPr>
          <a:xfrm>
            <a:off x="3969007" y="3325769"/>
            <a:ext cx="14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Industrie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5F20D7C-8564-4EB5-BA93-EC0BF0DD31D0}"/>
              </a:ext>
            </a:extLst>
          </p:cNvPr>
          <p:cNvSpPr txBox="1"/>
          <p:nvPr/>
        </p:nvSpPr>
        <p:spPr>
          <a:xfrm>
            <a:off x="6848515" y="3307740"/>
            <a:ext cx="14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Kunst/Museen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1D46EFA-AF7C-45ED-921B-544933E68273}"/>
              </a:ext>
            </a:extLst>
          </p:cNvPr>
          <p:cNvSpPr txBox="1"/>
          <p:nvPr/>
        </p:nvSpPr>
        <p:spPr>
          <a:xfrm>
            <a:off x="7965343" y="2992663"/>
            <a:ext cx="14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Grafiken/Werbung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552C066-C85B-4511-A728-D1E942F6253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307740"/>
            <a:ext cx="1438280" cy="1542139"/>
          </a:xfrm>
          <a:prstGeom prst="rect">
            <a:avLst/>
          </a:prstGeom>
          <a:ln>
            <a:noFill/>
          </a:ln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7D615793-327C-41C3-969D-E289F6316258}"/>
              </a:ext>
            </a:extLst>
          </p:cNvPr>
          <p:cNvSpPr txBox="1"/>
          <p:nvPr/>
        </p:nvSpPr>
        <p:spPr>
          <a:xfrm>
            <a:off x="5381062" y="2992664"/>
            <a:ext cx="14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Technik</a:t>
            </a:r>
          </a:p>
        </p:txBody>
      </p:sp>
    </p:spTree>
    <p:extLst>
      <p:ext uri="{BB962C8B-B14F-4D97-AF65-F5344CB8AC3E}">
        <p14:creationId xmlns:p14="http://schemas.microsoft.com/office/powerpoint/2010/main" val="259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ihandform: Form 31">
            <a:hlinkClick r:id="rId3"/>
            <a:extLst>
              <a:ext uri="{FF2B5EF4-FFF2-40B4-BE49-F238E27FC236}">
                <a16:creationId xmlns:a16="http://schemas.microsoft.com/office/drawing/2014/main" id="{782991F5-8DD2-F111-4A75-50C5DBCFC1C0}"/>
              </a:ext>
            </a:extLst>
          </p:cNvPr>
          <p:cNvSpPr/>
          <p:nvPr/>
        </p:nvSpPr>
        <p:spPr>
          <a:xfrm>
            <a:off x="1865929" y="3972396"/>
            <a:ext cx="1218921" cy="522677"/>
          </a:xfrm>
          <a:custGeom>
            <a:avLst/>
            <a:gdLst>
              <a:gd name="connsiteX0" fmla="*/ 0 w 1218921"/>
              <a:gd name="connsiteY0" fmla="*/ 0 h 409069"/>
              <a:gd name="connsiteX1" fmla="*/ 1218921 w 1218921"/>
              <a:gd name="connsiteY1" fmla="*/ 0 h 409069"/>
              <a:gd name="connsiteX2" fmla="*/ 1218921 w 1218921"/>
              <a:gd name="connsiteY2" fmla="*/ 409069 h 409069"/>
              <a:gd name="connsiteX3" fmla="*/ 0 w 1218921"/>
              <a:gd name="connsiteY3" fmla="*/ 409069 h 409069"/>
              <a:gd name="connsiteX4" fmla="*/ 0 w 1218921"/>
              <a:gd name="connsiteY4" fmla="*/ 0 h 40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21" h="409069">
                <a:moveTo>
                  <a:pt x="0" y="0"/>
                </a:moveTo>
                <a:lnTo>
                  <a:pt x="1218921" y="0"/>
                </a:lnTo>
                <a:lnTo>
                  <a:pt x="1218921" y="409069"/>
                </a:lnTo>
                <a:lnTo>
                  <a:pt x="0" y="409069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55000" cap="flat" cmpd="thickThin" algn="ctr">
            <a:solidFill>
              <a:srgbClr val="FF6A00"/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de-DE" sz="1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BE5-V2</a:t>
            </a:r>
            <a:b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Archiv</a:t>
            </a:r>
            <a:b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de-DE" sz="13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Freihandform: Form 58">
            <a:extLst>
              <a:ext uri="{FF2B5EF4-FFF2-40B4-BE49-F238E27FC236}">
                <a16:creationId xmlns:a16="http://schemas.microsoft.com/office/drawing/2014/main" id="{128482EF-6B6D-4E96-993C-5C3D4D776C6B}"/>
              </a:ext>
            </a:extLst>
          </p:cNvPr>
          <p:cNvSpPr/>
          <p:nvPr/>
        </p:nvSpPr>
        <p:spPr>
          <a:xfrm>
            <a:off x="5558492" y="3071739"/>
            <a:ext cx="157211" cy="175488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54888"/>
                </a:lnTo>
                <a:lnTo>
                  <a:pt x="155556" y="1754888"/>
                </a:lnTo>
              </a:path>
            </a:pathLst>
          </a:custGeom>
          <a:noFill/>
          <a:ln w="25400" cmpd="sng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57FF161-0A50-45E0-B6C5-62A6233D3252}"/>
              </a:ext>
            </a:extLst>
          </p:cNvPr>
          <p:cNvGrpSpPr/>
          <p:nvPr/>
        </p:nvGrpSpPr>
        <p:grpSpPr>
          <a:xfrm>
            <a:off x="727313" y="1274594"/>
            <a:ext cx="2689788" cy="3001360"/>
            <a:chOff x="701555" y="1202289"/>
            <a:chExt cx="2689788" cy="300136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FED6905-6566-45CF-80F7-252243078B8C}"/>
                </a:ext>
              </a:extLst>
            </p:cNvPr>
            <p:cNvSpPr/>
            <p:nvPr/>
          </p:nvSpPr>
          <p:spPr>
            <a:xfrm>
              <a:off x="701555" y="1202289"/>
              <a:ext cx="2689788" cy="3001360"/>
            </a:xfrm>
            <a:prstGeom prst="rect">
              <a:avLst/>
            </a:prstGeom>
            <a:noFill/>
          </p:spPr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4C8CD18A-8FF8-4B17-B84E-A97667E0D194}"/>
                </a:ext>
              </a:extLst>
            </p:cNvPr>
            <p:cNvSpPr/>
            <p:nvPr/>
          </p:nvSpPr>
          <p:spPr>
            <a:xfrm>
              <a:off x="701555" y="2560685"/>
              <a:ext cx="989509" cy="304021"/>
            </a:xfrm>
            <a:custGeom>
              <a:avLst/>
              <a:gdLst>
                <a:gd name="connsiteX0" fmla="*/ 0 w 989509"/>
                <a:gd name="connsiteY0" fmla="*/ 0 h 304021"/>
                <a:gd name="connsiteX1" fmla="*/ 989509 w 989509"/>
                <a:gd name="connsiteY1" fmla="*/ 0 h 304021"/>
                <a:gd name="connsiteX2" fmla="*/ 989509 w 989509"/>
                <a:gd name="connsiteY2" fmla="*/ 304021 h 304021"/>
                <a:gd name="connsiteX3" fmla="*/ 0 w 989509"/>
                <a:gd name="connsiteY3" fmla="*/ 304021 h 304021"/>
                <a:gd name="connsiteX4" fmla="*/ 0 w 989509"/>
                <a:gd name="connsiteY4" fmla="*/ 0 h 30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509" h="304021">
                  <a:moveTo>
                    <a:pt x="0" y="0"/>
                  </a:moveTo>
                  <a:lnTo>
                    <a:pt x="989509" y="0"/>
                  </a:lnTo>
                  <a:lnTo>
                    <a:pt x="989509" y="304021"/>
                  </a:lnTo>
                  <a:lnTo>
                    <a:pt x="0" y="304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A00">
                <a:alpha val="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300" kern="1200" dirty="0"/>
                <a:t> </a:t>
              </a:r>
            </a:p>
          </p:txBody>
        </p:sp>
      </p:grp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Produktübersicht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D594EEC-2C83-4E33-BD88-8DAB0E874B7A}"/>
              </a:ext>
            </a:extLst>
          </p:cNvPr>
          <p:cNvGrpSpPr/>
          <p:nvPr/>
        </p:nvGrpSpPr>
        <p:grpSpPr>
          <a:xfrm>
            <a:off x="183456" y="1123673"/>
            <a:ext cx="9976544" cy="4272118"/>
            <a:chOff x="183456" y="1091553"/>
            <a:chExt cx="9976544" cy="4272118"/>
          </a:xfrm>
        </p:grpSpPr>
        <p:grpSp>
          <p:nvGrpSpPr>
            <p:cNvPr id="9" name="Gruppieren 8"/>
            <p:cNvGrpSpPr/>
            <p:nvPr/>
          </p:nvGrpSpPr>
          <p:grpSpPr>
            <a:xfrm>
              <a:off x="183456" y="1091553"/>
              <a:ext cx="9976544" cy="4272118"/>
              <a:chOff x="183456" y="1105662"/>
              <a:chExt cx="9871520" cy="4272118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183456" y="1143417"/>
                <a:ext cx="9871520" cy="4234363"/>
              </a:xfrm>
              <a:prstGeom prst="rect">
                <a:avLst/>
              </a:prstGeom>
              <a:noFill/>
            </p:spPr>
          </p:sp>
          <p:sp>
            <p:nvSpPr>
              <p:cNvPr id="11" name="Freihandform: Form 10"/>
              <p:cNvSpPr/>
              <p:nvPr/>
            </p:nvSpPr>
            <p:spPr>
              <a:xfrm>
                <a:off x="4989372" y="1666094"/>
                <a:ext cx="4501740" cy="25530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45538"/>
                    </a:lnTo>
                    <a:lnTo>
                      <a:pt x="4501740" y="145538"/>
                    </a:lnTo>
                    <a:lnTo>
                      <a:pt x="4501740" y="255300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Freihandform: Form 11"/>
              <p:cNvSpPr/>
              <p:nvPr/>
            </p:nvSpPr>
            <p:spPr>
              <a:xfrm>
                <a:off x="7230492" y="2450536"/>
                <a:ext cx="154829" cy="110681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106816"/>
                    </a:lnTo>
                    <a:lnTo>
                      <a:pt x="154829" y="1106816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Freihandform: Form 13"/>
              <p:cNvSpPr/>
              <p:nvPr/>
            </p:nvSpPr>
            <p:spPr>
              <a:xfrm>
                <a:off x="7230492" y="2444071"/>
                <a:ext cx="154829" cy="45874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458743"/>
                    </a:lnTo>
                    <a:lnTo>
                      <a:pt x="154829" y="458743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Freihandform: Form 15"/>
              <p:cNvSpPr/>
              <p:nvPr/>
            </p:nvSpPr>
            <p:spPr>
              <a:xfrm>
                <a:off x="4989372" y="1666094"/>
                <a:ext cx="2817830" cy="25530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45538"/>
                    </a:lnTo>
                    <a:lnTo>
                      <a:pt x="2916873" y="145538"/>
                    </a:lnTo>
                    <a:lnTo>
                      <a:pt x="2916873" y="255300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ihandform: Form 16"/>
              <p:cNvSpPr/>
              <p:nvPr/>
            </p:nvSpPr>
            <p:spPr>
              <a:xfrm>
                <a:off x="5500509" y="2444072"/>
                <a:ext cx="155556" cy="175488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754888"/>
                    </a:lnTo>
                    <a:lnTo>
                      <a:pt x="155556" y="1754888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Freihandform: Form 17"/>
              <p:cNvSpPr/>
              <p:nvPr/>
            </p:nvSpPr>
            <p:spPr>
              <a:xfrm>
                <a:off x="5500509" y="2444072"/>
                <a:ext cx="155556" cy="110681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106816"/>
                    </a:lnTo>
                    <a:lnTo>
                      <a:pt x="155556" y="1106816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Freihandform: Form 18"/>
              <p:cNvSpPr/>
              <p:nvPr/>
            </p:nvSpPr>
            <p:spPr>
              <a:xfrm>
                <a:off x="5500509" y="2444072"/>
                <a:ext cx="170756" cy="45874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458743"/>
                    </a:lnTo>
                    <a:lnTo>
                      <a:pt x="170756" y="458743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ihandform: Form 19"/>
              <p:cNvSpPr/>
              <p:nvPr/>
            </p:nvSpPr>
            <p:spPr>
              <a:xfrm>
                <a:off x="4989372" y="1666094"/>
                <a:ext cx="1044455" cy="25530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45538"/>
                    </a:lnTo>
                    <a:lnTo>
                      <a:pt x="1044455" y="145538"/>
                    </a:lnTo>
                    <a:lnTo>
                      <a:pt x="1044455" y="255300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Freihandform: Form 21"/>
              <p:cNvSpPr/>
              <p:nvPr/>
            </p:nvSpPr>
            <p:spPr>
              <a:xfrm>
                <a:off x="3773165" y="2444072"/>
                <a:ext cx="154709" cy="175488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754888"/>
                    </a:lnTo>
                    <a:lnTo>
                      <a:pt x="154709" y="1754888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ihandform: Form 22"/>
              <p:cNvSpPr/>
              <p:nvPr/>
            </p:nvSpPr>
            <p:spPr>
              <a:xfrm>
                <a:off x="3773165" y="2444072"/>
                <a:ext cx="154709" cy="110681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106816"/>
                    </a:lnTo>
                    <a:lnTo>
                      <a:pt x="154709" y="1106816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Freihandform: Form 23"/>
              <p:cNvSpPr/>
              <p:nvPr/>
            </p:nvSpPr>
            <p:spPr>
              <a:xfrm>
                <a:off x="3773165" y="2444072"/>
                <a:ext cx="154709" cy="45874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458743"/>
                    </a:lnTo>
                    <a:lnTo>
                      <a:pt x="154709" y="458743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Freihandform: Form 24"/>
              <p:cNvSpPr/>
              <p:nvPr/>
            </p:nvSpPr>
            <p:spPr>
              <a:xfrm>
                <a:off x="4306484" y="1666094"/>
                <a:ext cx="682888" cy="25530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682888" y="0"/>
                    </a:moveTo>
                    <a:lnTo>
                      <a:pt x="682888" y="145538"/>
                    </a:lnTo>
                    <a:lnTo>
                      <a:pt x="0" y="145538"/>
                    </a:lnTo>
                    <a:lnTo>
                      <a:pt x="0" y="255300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Freihandform: Form 25"/>
              <p:cNvSpPr/>
              <p:nvPr/>
            </p:nvSpPr>
            <p:spPr>
              <a:xfrm>
                <a:off x="528693" y="2444072"/>
                <a:ext cx="133329" cy="240295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2402956"/>
                    </a:lnTo>
                    <a:lnTo>
                      <a:pt x="133329" y="2402956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Freihandform: Form 26"/>
              <p:cNvSpPr/>
              <p:nvPr/>
            </p:nvSpPr>
            <p:spPr>
              <a:xfrm>
                <a:off x="528693" y="2444072"/>
                <a:ext cx="121778" cy="175488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754888"/>
                    </a:lnTo>
                    <a:lnTo>
                      <a:pt x="121778" y="1754888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Freihandform: Form 27"/>
              <p:cNvSpPr/>
              <p:nvPr/>
            </p:nvSpPr>
            <p:spPr>
              <a:xfrm>
                <a:off x="528693" y="2444072"/>
                <a:ext cx="133329" cy="110681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106816"/>
                    </a:lnTo>
                    <a:lnTo>
                      <a:pt x="133329" y="1106816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Freihandform: Form 29"/>
              <p:cNvSpPr/>
              <p:nvPr/>
            </p:nvSpPr>
            <p:spPr>
              <a:xfrm>
                <a:off x="528693" y="2444072"/>
                <a:ext cx="133329" cy="45874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458743"/>
                    </a:lnTo>
                    <a:lnTo>
                      <a:pt x="133329" y="458743"/>
                    </a:lnTo>
                  </a:path>
                </a:pathLst>
              </a:custGeom>
              <a:noFill/>
              <a:ln w="2540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1" name="Freihandform: Form 30"/>
              <p:cNvSpPr/>
              <p:nvPr/>
            </p:nvSpPr>
            <p:spPr>
              <a:xfrm>
                <a:off x="1045558" y="1666094"/>
                <a:ext cx="3943813" cy="25530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073652" y="0"/>
                    </a:moveTo>
                    <a:lnTo>
                      <a:pt x="4073652" y="145199"/>
                    </a:lnTo>
                    <a:lnTo>
                      <a:pt x="0" y="145199"/>
                    </a:lnTo>
                    <a:lnTo>
                      <a:pt x="0" y="254961"/>
                    </a:lnTo>
                  </a:path>
                </a:pathLst>
              </a:custGeom>
              <a:noFill/>
              <a:ln w="254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3" name="Freihandform: Form 32"/>
              <p:cNvSpPr/>
              <p:nvPr/>
            </p:nvSpPr>
            <p:spPr>
              <a:xfrm>
                <a:off x="4337874" y="1105662"/>
                <a:ext cx="1333391" cy="522677"/>
              </a:xfrm>
              <a:custGeom>
                <a:avLst/>
                <a:gdLst>
                  <a:gd name="connsiteX0" fmla="*/ 0 w 1333391"/>
                  <a:gd name="connsiteY0" fmla="*/ 0 h 522677"/>
                  <a:gd name="connsiteX1" fmla="*/ 1333391 w 1333391"/>
                  <a:gd name="connsiteY1" fmla="*/ 0 h 522677"/>
                  <a:gd name="connsiteX2" fmla="*/ 1333391 w 1333391"/>
                  <a:gd name="connsiteY2" fmla="*/ 522677 h 522677"/>
                  <a:gd name="connsiteX3" fmla="*/ 0 w 1333391"/>
                  <a:gd name="connsiteY3" fmla="*/ 522677 h 522677"/>
                  <a:gd name="connsiteX4" fmla="*/ 0 w 1333391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391" h="522677">
                    <a:moveTo>
                      <a:pt x="0" y="0"/>
                    </a:moveTo>
                    <a:lnTo>
                      <a:pt x="1333391" y="0"/>
                    </a:lnTo>
                    <a:lnTo>
                      <a:pt x="1333391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55000" cap="flat" cmpd="thickThin" algn="ctr">
                <a:solidFill>
                  <a:srgbClr val="00B7F9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Scan2Net®.</a:t>
                </a:r>
              </a:p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Technologie</a:t>
                </a:r>
              </a:p>
            </p:txBody>
          </p:sp>
          <p:sp>
            <p:nvSpPr>
              <p:cNvPr id="34" name="Freihandform: Form 33">
                <a:hlinkClick r:id="rId4"/>
              </p:cNvPr>
              <p:cNvSpPr/>
              <p:nvPr/>
            </p:nvSpPr>
            <p:spPr>
              <a:xfrm>
                <a:off x="399477" y="1921394"/>
                <a:ext cx="1292162" cy="522677"/>
              </a:xfrm>
              <a:custGeom>
                <a:avLst/>
                <a:gdLst>
                  <a:gd name="connsiteX0" fmla="*/ 0 w 1292162"/>
                  <a:gd name="connsiteY0" fmla="*/ 0 h 522677"/>
                  <a:gd name="connsiteX1" fmla="*/ 1292162 w 1292162"/>
                  <a:gd name="connsiteY1" fmla="*/ 0 h 522677"/>
                  <a:gd name="connsiteX2" fmla="*/ 1292162 w 1292162"/>
                  <a:gd name="connsiteY2" fmla="*/ 522677 h 522677"/>
                  <a:gd name="connsiteX3" fmla="*/ 0 w 1292162"/>
                  <a:gd name="connsiteY3" fmla="*/ 522677 h 522677"/>
                  <a:gd name="connsiteX4" fmla="*/ 0 w 1292162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2162" h="522677">
                    <a:moveTo>
                      <a:pt x="0" y="0"/>
                    </a:moveTo>
                    <a:lnTo>
                      <a:pt x="1292162" y="0"/>
                    </a:lnTo>
                    <a:lnTo>
                      <a:pt x="1292162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55000" cap="flat" cmpd="thickThin" algn="ctr">
                <a:solidFill>
                  <a:srgbClr val="FF6A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Bookeye®.</a:t>
                </a:r>
              </a:p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Overhead</a:t>
                </a:r>
              </a:p>
            </p:txBody>
          </p:sp>
          <p:sp>
            <p:nvSpPr>
              <p:cNvPr id="35" name="Freihandform: Form 34">
                <a:hlinkClick r:id="rId5"/>
              </p:cNvPr>
              <p:cNvSpPr/>
              <p:nvPr/>
            </p:nvSpPr>
            <p:spPr>
              <a:xfrm>
                <a:off x="662023" y="2641476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55000" cap="flat" cmpd="thickThin" algn="ctr">
                <a:solidFill>
                  <a:srgbClr val="FF6A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>
                    <a:solidFill>
                      <a:prstClr val="white"/>
                    </a:solidFill>
                    <a:latin typeface="Calibri"/>
                  </a:rPr>
                  <a:t>BE5-V3</a:t>
                </a:r>
              </a:p>
            </p:txBody>
          </p:sp>
          <p:sp>
            <p:nvSpPr>
              <p:cNvPr id="36" name="Freihandform: Form 35">
                <a:hlinkClick r:id="rId3"/>
              </p:cNvPr>
              <p:cNvSpPr/>
              <p:nvPr/>
            </p:nvSpPr>
            <p:spPr>
              <a:xfrm>
                <a:off x="662023" y="3289549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55000" cap="flat" cmpd="thickThin" algn="ctr">
                <a:solidFill>
                  <a:srgbClr val="FF6A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>
                    <a:solidFill>
                      <a:prstClr val="white"/>
                    </a:solidFill>
                    <a:latin typeface="Calibri"/>
                  </a:rPr>
                  <a:t>BE5-V2</a:t>
                </a:r>
              </a:p>
            </p:txBody>
          </p:sp>
          <p:sp>
            <p:nvSpPr>
              <p:cNvPr id="37" name="Freihandform: Form 36">
                <a:hlinkClick r:id="rId6"/>
              </p:cNvPr>
              <p:cNvSpPr/>
              <p:nvPr/>
            </p:nvSpPr>
            <p:spPr>
              <a:xfrm>
                <a:off x="650472" y="3937622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55000" cap="flat" cmpd="thickThin" algn="ctr">
                <a:solidFill>
                  <a:srgbClr val="FF6A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>
                    <a:solidFill>
                      <a:prstClr val="white"/>
                    </a:solidFill>
                    <a:latin typeface="Calibri"/>
                  </a:rPr>
                  <a:t>BE5-V1A</a:t>
                </a:r>
              </a:p>
            </p:txBody>
          </p:sp>
          <p:sp>
            <p:nvSpPr>
              <p:cNvPr id="38" name="Freihandform: Form 37">
                <a:hlinkClick r:id="rId7"/>
              </p:cNvPr>
              <p:cNvSpPr/>
              <p:nvPr/>
            </p:nvSpPr>
            <p:spPr>
              <a:xfrm>
                <a:off x="662023" y="4585689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55000" cap="flat" cmpd="thickThin" algn="ctr">
                <a:solidFill>
                  <a:srgbClr val="FF6A0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>
                    <a:solidFill>
                      <a:prstClr val="white"/>
                    </a:solidFill>
                    <a:latin typeface="Calibri"/>
                  </a:rPr>
                  <a:t>BE5-V1A-</a:t>
                </a:r>
              </a:p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>
                    <a:solidFill>
                      <a:prstClr val="white"/>
                    </a:solidFill>
                    <a:latin typeface="Calibri"/>
                  </a:rPr>
                  <a:t>C35/C50</a:t>
                </a:r>
              </a:p>
            </p:txBody>
          </p:sp>
          <p:sp>
            <p:nvSpPr>
              <p:cNvPr id="39" name="Freihandform: Form 38">
                <a:hlinkClick r:id="rId8"/>
              </p:cNvPr>
              <p:cNvSpPr/>
              <p:nvPr/>
            </p:nvSpPr>
            <p:spPr>
              <a:xfrm>
                <a:off x="3639835" y="1921394"/>
                <a:ext cx="1333297" cy="522677"/>
              </a:xfrm>
              <a:custGeom>
                <a:avLst/>
                <a:gdLst>
                  <a:gd name="connsiteX0" fmla="*/ 0 w 1333297"/>
                  <a:gd name="connsiteY0" fmla="*/ 0 h 522677"/>
                  <a:gd name="connsiteX1" fmla="*/ 1333297 w 1333297"/>
                  <a:gd name="connsiteY1" fmla="*/ 0 h 522677"/>
                  <a:gd name="connsiteX2" fmla="*/ 1333297 w 1333297"/>
                  <a:gd name="connsiteY2" fmla="*/ 522677 h 522677"/>
                  <a:gd name="connsiteX3" fmla="*/ 0 w 1333297"/>
                  <a:gd name="connsiteY3" fmla="*/ 522677 h 522677"/>
                  <a:gd name="connsiteX4" fmla="*/ 0 w 1333297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297" h="522677">
                    <a:moveTo>
                      <a:pt x="0" y="0"/>
                    </a:moveTo>
                    <a:lnTo>
                      <a:pt x="1333297" y="0"/>
                    </a:lnTo>
                    <a:lnTo>
                      <a:pt x="1333297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WideTEK®.</a:t>
                </a:r>
              </a:p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CCD-Kameras</a:t>
                </a:r>
              </a:p>
            </p:txBody>
          </p:sp>
          <p:sp>
            <p:nvSpPr>
              <p:cNvPr id="40" name="Freihandform: Form 39">
                <a:hlinkClick r:id="rId9"/>
              </p:cNvPr>
              <p:cNvSpPr/>
              <p:nvPr/>
            </p:nvSpPr>
            <p:spPr>
              <a:xfrm>
                <a:off x="3927875" y="2641476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WT36-600</a:t>
                </a:r>
              </a:p>
            </p:txBody>
          </p:sp>
          <p:sp>
            <p:nvSpPr>
              <p:cNvPr id="41" name="Freihandform: Form 40">
                <a:hlinkClick r:id="rId10"/>
              </p:cNvPr>
              <p:cNvSpPr/>
              <p:nvPr/>
            </p:nvSpPr>
            <p:spPr>
              <a:xfrm>
                <a:off x="3927875" y="3289549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WT44/48-600</a:t>
                </a:r>
              </a:p>
            </p:txBody>
          </p:sp>
          <p:sp>
            <p:nvSpPr>
              <p:cNvPr id="43" name="Freihandform: Form 42">
                <a:hlinkClick r:id="rId11"/>
              </p:cNvPr>
              <p:cNvSpPr/>
              <p:nvPr/>
            </p:nvSpPr>
            <p:spPr>
              <a:xfrm>
                <a:off x="3929977" y="3938887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FF"/>
              </a:solidFill>
              <a:ln w="55000" cap="flat" cmpd="thickThin" algn="ctr">
                <a:solidFill>
                  <a:srgbClr val="00B0F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schemeClr val="bg1"/>
                    </a:solidFill>
                  </a:rPr>
                  <a:t>WT36-ART</a:t>
                </a:r>
              </a:p>
            </p:txBody>
          </p:sp>
          <p:sp>
            <p:nvSpPr>
              <p:cNvPr id="44" name="Freihandform: Form 43">
                <a:hlinkClick r:id="rId8"/>
              </p:cNvPr>
              <p:cNvSpPr/>
              <p:nvPr/>
            </p:nvSpPr>
            <p:spPr>
              <a:xfrm>
                <a:off x="5367179" y="1921394"/>
                <a:ext cx="1333297" cy="522677"/>
              </a:xfrm>
              <a:custGeom>
                <a:avLst/>
                <a:gdLst>
                  <a:gd name="connsiteX0" fmla="*/ 0 w 1333297"/>
                  <a:gd name="connsiteY0" fmla="*/ 0 h 522677"/>
                  <a:gd name="connsiteX1" fmla="*/ 1333297 w 1333297"/>
                  <a:gd name="connsiteY1" fmla="*/ 0 h 522677"/>
                  <a:gd name="connsiteX2" fmla="*/ 1333297 w 1333297"/>
                  <a:gd name="connsiteY2" fmla="*/ 522677 h 522677"/>
                  <a:gd name="connsiteX3" fmla="*/ 0 w 1333297"/>
                  <a:gd name="connsiteY3" fmla="*/ 522677 h 522677"/>
                  <a:gd name="connsiteX4" fmla="*/ 0 w 1333297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297" h="522677">
                    <a:moveTo>
                      <a:pt x="0" y="0"/>
                    </a:moveTo>
                    <a:lnTo>
                      <a:pt x="1333297" y="0"/>
                    </a:lnTo>
                    <a:lnTo>
                      <a:pt x="1333297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300" kern="1200" dirty="0"/>
                  <a:t>WideTEK®.</a:t>
                </a:r>
              </a:p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300" kern="1200" dirty="0"/>
                  <a:t>CIS-Kameras</a:t>
                </a:r>
              </a:p>
            </p:txBody>
          </p:sp>
          <p:sp>
            <p:nvSpPr>
              <p:cNvPr id="45" name="Freihandform: Form 44">
                <a:hlinkClick r:id="rId12"/>
              </p:cNvPr>
              <p:cNvSpPr/>
              <p:nvPr/>
            </p:nvSpPr>
            <p:spPr>
              <a:xfrm>
                <a:off x="5648047" y="2641163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WT36CL-600</a:t>
                </a:r>
              </a:p>
            </p:txBody>
          </p:sp>
          <p:sp>
            <p:nvSpPr>
              <p:cNvPr id="46" name="Freihandform: Form 45">
                <a:hlinkClick r:id="rId13"/>
              </p:cNvPr>
              <p:cNvSpPr/>
              <p:nvPr/>
            </p:nvSpPr>
            <p:spPr>
              <a:xfrm>
                <a:off x="5655121" y="3943864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WT48CL-600</a:t>
                </a:r>
              </a:p>
            </p:txBody>
          </p:sp>
          <p:sp>
            <p:nvSpPr>
              <p:cNvPr id="48" name="Freihandform: Form 47">
                <a:hlinkClick r:id="rId14"/>
              </p:cNvPr>
              <p:cNvSpPr/>
              <p:nvPr/>
            </p:nvSpPr>
            <p:spPr>
              <a:xfrm>
                <a:off x="7094523" y="1914930"/>
                <a:ext cx="1332001" cy="522677"/>
              </a:xfrm>
              <a:custGeom>
                <a:avLst/>
                <a:gdLst>
                  <a:gd name="connsiteX0" fmla="*/ 0 w 1332001"/>
                  <a:gd name="connsiteY0" fmla="*/ 0 h 522677"/>
                  <a:gd name="connsiteX1" fmla="*/ 1332001 w 1332001"/>
                  <a:gd name="connsiteY1" fmla="*/ 0 h 522677"/>
                  <a:gd name="connsiteX2" fmla="*/ 1332001 w 1332001"/>
                  <a:gd name="connsiteY2" fmla="*/ 522677 h 522677"/>
                  <a:gd name="connsiteX3" fmla="*/ 0 w 1332001"/>
                  <a:gd name="connsiteY3" fmla="*/ 522677 h 522677"/>
                  <a:gd name="connsiteX4" fmla="*/ 0 w 1332001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2001" h="522677">
                    <a:moveTo>
                      <a:pt x="0" y="0"/>
                    </a:moveTo>
                    <a:lnTo>
                      <a:pt x="1332001" y="0"/>
                    </a:lnTo>
                    <a:lnTo>
                      <a:pt x="1332001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B14C"/>
              </a:solidFill>
              <a:ln w="55000" cap="flat" cmpd="thickThin" algn="ctr">
                <a:solidFill>
                  <a:srgbClr val="23B84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/>
                  <a:t>WideTEK®.</a:t>
                </a:r>
              </a:p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300" kern="1200" dirty="0"/>
                  <a:t>Flachbett</a:t>
                </a:r>
              </a:p>
            </p:txBody>
          </p:sp>
          <p:sp>
            <p:nvSpPr>
              <p:cNvPr id="49" name="Freihandform: Form 48">
                <a:hlinkClick r:id="rId15"/>
              </p:cNvPr>
              <p:cNvSpPr/>
              <p:nvPr/>
            </p:nvSpPr>
            <p:spPr>
              <a:xfrm>
                <a:off x="7376516" y="2641163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B14C"/>
              </a:solidFill>
              <a:ln w="55000" cap="flat" cmpd="thickThin" algn="ctr">
                <a:solidFill>
                  <a:srgbClr val="23B84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WT12-650</a:t>
                </a:r>
              </a:p>
            </p:txBody>
          </p:sp>
          <p:sp>
            <p:nvSpPr>
              <p:cNvPr id="50" name="Freihandform: Form 49">
                <a:hlinkClick r:id="rId16"/>
              </p:cNvPr>
              <p:cNvSpPr/>
              <p:nvPr/>
            </p:nvSpPr>
            <p:spPr>
              <a:xfrm>
                <a:off x="7391716" y="3289548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B14C"/>
              </a:solidFill>
              <a:ln w="55000" cap="flat" cmpd="thickThin" algn="ctr">
                <a:solidFill>
                  <a:srgbClr val="23B84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WT25-650</a:t>
                </a:r>
              </a:p>
            </p:txBody>
          </p:sp>
          <p:sp>
            <p:nvSpPr>
              <p:cNvPr id="51" name="Freihandform: Form 50"/>
              <p:cNvSpPr/>
              <p:nvPr/>
            </p:nvSpPr>
            <p:spPr>
              <a:xfrm>
                <a:off x="8820269" y="1914929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55000" cap="flat" cmpd="thickThin" algn="ctr">
                <a:solidFill>
                  <a:srgbClr val="BAA8C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OEM/Drittanbieter</a:t>
                </a:r>
              </a:p>
            </p:txBody>
          </p:sp>
          <p:sp>
            <p:nvSpPr>
              <p:cNvPr id="47" name="Freihandform: Form 46">
                <a:hlinkClick r:id="rId17"/>
              </p:cNvPr>
              <p:cNvSpPr/>
              <p:nvPr/>
            </p:nvSpPr>
            <p:spPr>
              <a:xfrm>
                <a:off x="5657249" y="4581204"/>
                <a:ext cx="1045354" cy="522677"/>
              </a:xfrm>
              <a:custGeom>
                <a:avLst/>
                <a:gdLst>
                  <a:gd name="connsiteX0" fmla="*/ 0 w 1045354"/>
                  <a:gd name="connsiteY0" fmla="*/ 0 h 522677"/>
                  <a:gd name="connsiteX1" fmla="*/ 1045354 w 1045354"/>
                  <a:gd name="connsiteY1" fmla="*/ 0 h 522677"/>
                  <a:gd name="connsiteX2" fmla="*/ 1045354 w 1045354"/>
                  <a:gd name="connsiteY2" fmla="*/ 522677 h 522677"/>
                  <a:gd name="connsiteX3" fmla="*/ 0 w 1045354"/>
                  <a:gd name="connsiteY3" fmla="*/ 522677 h 522677"/>
                  <a:gd name="connsiteX4" fmla="*/ 0 w 1045354"/>
                  <a:gd name="connsiteY4" fmla="*/ 0 h 52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54" h="522677">
                    <a:moveTo>
                      <a:pt x="0" y="0"/>
                    </a:moveTo>
                    <a:lnTo>
                      <a:pt x="1045354" y="0"/>
                    </a:lnTo>
                    <a:lnTo>
                      <a:pt x="1045354" y="522677"/>
                    </a:lnTo>
                    <a:lnTo>
                      <a:pt x="0" y="5226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 w="55000" cap="flat" cmpd="thickThin" algn="ctr">
                <a:solidFill>
                  <a:srgbClr val="356A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300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WT60CL-600</a:t>
                </a:r>
              </a:p>
            </p:txBody>
          </p:sp>
        </p:grp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28900A47-0652-40C9-902A-8BF03262FBAC}"/>
                </a:ext>
              </a:extLst>
            </p:cNvPr>
            <p:cNvSpPr/>
            <p:nvPr/>
          </p:nvSpPr>
          <p:spPr>
            <a:xfrm>
              <a:off x="5700230" y="3275438"/>
              <a:ext cx="1056476" cy="522677"/>
            </a:xfrm>
            <a:custGeom>
              <a:avLst/>
              <a:gdLst>
                <a:gd name="connsiteX0" fmla="*/ 0 w 1045354"/>
                <a:gd name="connsiteY0" fmla="*/ 0 h 522677"/>
                <a:gd name="connsiteX1" fmla="*/ 1045354 w 1045354"/>
                <a:gd name="connsiteY1" fmla="*/ 0 h 522677"/>
                <a:gd name="connsiteX2" fmla="*/ 1045354 w 1045354"/>
                <a:gd name="connsiteY2" fmla="*/ 522677 h 522677"/>
                <a:gd name="connsiteX3" fmla="*/ 0 w 1045354"/>
                <a:gd name="connsiteY3" fmla="*/ 522677 h 522677"/>
                <a:gd name="connsiteX4" fmla="*/ 0 w 1045354"/>
                <a:gd name="connsiteY4" fmla="*/ 0 h 52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354" h="522677">
                  <a:moveTo>
                    <a:pt x="0" y="0"/>
                  </a:moveTo>
                  <a:lnTo>
                    <a:pt x="1045354" y="0"/>
                  </a:lnTo>
                  <a:lnTo>
                    <a:pt x="1045354" y="522677"/>
                  </a:lnTo>
                  <a:lnTo>
                    <a:pt x="0" y="522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55000" cap="flat" cmpd="thickThin" algn="ctr">
              <a:solidFill>
                <a:srgbClr val="356A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30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WT36CL-600-MF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1863439" y="5120230"/>
            <a:ext cx="236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Neu (</a:t>
            </a:r>
            <a:r>
              <a:rPr lang="de-DE" sz="1400" dirty="0" err="1"/>
              <a:t>letzte </a:t>
            </a:r>
            <a:r>
              <a:rPr lang="de-DE" sz="1400" dirty="0"/>
              <a:t>12 </a:t>
            </a:r>
            <a:r>
              <a:rPr lang="de-DE" sz="1400" dirty="0" err="1"/>
              <a:t>Monate</a:t>
            </a:r>
            <a:r>
              <a:rPr lang="de-DE" sz="1400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C140639-FB1C-47C6-8BAA-A512FBEF69EE}"/>
              </a:ext>
            </a:extLst>
          </p:cNvPr>
          <p:cNvSpPr txBox="1"/>
          <p:nvPr/>
        </p:nvSpPr>
        <p:spPr>
          <a:xfrm>
            <a:off x="1869150" y="4956342"/>
            <a:ext cx="2041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18"/>
              </a:rPr>
              <a:t>Produktkatalog herunterladen</a:t>
            </a:r>
            <a:endParaRPr lang="en-US" sz="1200" dirty="0"/>
          </a:p>
        </p:txBody>
      </p:sp>
      <p:sp>
        <p:nvSpPr>
          <p:cNvPr id="61" name="Titel 1">
            <a:extLst>
              <a:ext uri="{FF2B5EF4-FFF2-40B4-BE49-F238E27FC236}">
                <a16:creationId xmlns:a16="http://schemas.microsoft.com/office/drawing/2014/main" id="{29B25BE0-B2C1-4918-8D16-8BD6DF75EB64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1600" dirty="0" err="1">
                <a:solidFill>
                  <a:schemeClr val="tx1"/>
                </a:solidFill>
                <a:latin typeface="+mn-lt"/>
              </a:rPr>
              <a:t>Übersicht</a:t>
            </a:r>
            <a:endParaRPr lang="de-DE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5" name="Freihandform: Form 54">
            <a:hlinkClick r:id="rId16"/>
            <a:extLst>
              <a:ext uri="{FF2B5EF4-FFF2-40B4-BE49-F238E27FC236}">
                <a16:creationId xmlns:a16="http://schemas.microsoft.com/office/drawing/2014/main" id="{FAFBD52B-FEBE-40AD-BFAF-FD68E7B315D5}"/>
              </a:ext>
            </a:extLst>
          </p:cNvPr>
          <p:cNvSpPr/>
          <p:nvPr/>
        </p:nvSpPr>
        <p:spPr>
          <a:xfrm>
            <a:off x="7476202" y="4029319"/>
            <a:ext cx="1056476" cy="522677"/>
          </a:xfrm>
          <a:custGeom>
            <a:avLst/>
            <a:gdLst>
              <a:gd name="connsiteX0" fmla="*/ 0 w 1045354"/>
              <a:gd name="connsiteY0" fmla="*/ 0 h 522677"/>
              <a:gd name="connsiteX1" fmla="*/ 1045354 w 1045354"/>
              <a:gd name="connsiteY1" fmla="*/ 0 h 522677"/>
              <a:gd name="connsiteX2" fmla="*/ 1045354 w 1045354"/>
              <a:gd name="connsiteY2" fmla="*/ 522677 h 522677"/>
              <a:gd name="connsiteX3" fmla="*/ 0 w 1045354"/>
              <a:gd name="connsiteY3" fmla="*/ 522677 h 522677"/>
              <a:gd name="connsiteX4" fmla="*/ 0 w 1045354"/>
              <a:gd name="connsiteY4" fmla="*/ 0 h 52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354" h="522677">
                <a:moveTo>
                  <a:pt x="0" y="0"/>
                </a:moveTo>
                <a:lnTo>
                  <a:pt x="1045354" y="0"/>
                </a:lnTo>
                <a:lnTo>
                  <a:pt x="1045354" y="522677"/>
                </a:lnTo>
                <a:lnTo>
                  <a:pt x="0" y="522677"/>
                </a:lnTo>
                <a:lnTo>
                  <a:pt x="0" y="0"/>
                </a:lnTo>
                <a:close/>
              </a:path>
            </a:pathLst>
          </a:custGeom>
          <a:solidFill>
            <a:srgbClr val="22B14C"/>
          </a:solidFill>
          <a:ln w="55000" cap="flat" cmpd="thickThin" algn="ctr">
            <a:solidFill>
              <a:srgbClr val="23B84F"/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WT24F-600</a:t>
            </a:r>
          </a:p>
        </p:txBody>
      </p:sp>
      <p:sp>
        <p:nvSpPr>
          <p:cNvPr id="58" name="Freihandform: Form 57">
            <a:hlinkClick r:id="rId16"/>
            <a:extLst>
              <a:ext uri="{FF2B5EF4-FFF2-40B4-BE49-F238E27FC236}">
                <a16:creationId xmlns:a16="http://schemas.microsoft.com/office/drawing/2014/main" id="{7C8B9A69-9229-4F59-A4F2-20EFB2F107C7}"/>
              </a:ext>
            </a:extLst>
          </p:cNvPr>
          <p:cNvSpPr/>
          <p:nvPr/>
        </p:nvSpPr>
        <p:spPr>
          <a:xfrm>
            <a:off x="7476202" y="4677385"/>
            <a:ext cx="1056476" cy="522677"/>
          </a:xfrm>
          <a:custGeom>
            <a:avLst/>
            <a:gdLst>
              <a:gd name="connsiteX0" fmla="*/ 0 w 1045354"/>
              <a:gd name="connsiteY0" fmla="*/ 0 h 522677"/>
              <a:gd name="connsiteX1" fmla="*/ 1045354 w 1045354"/>
              <a:gd name="connsiteY1" fmla="*/ 0 h 522677"/>
              <a:gd name="connsiteX2" fmla="*/ 1045354 w 1045354"/>
              <a:gd name="connsiteY2" fmla="*/ 522677 h 522677"/>
              <a:gd name="connsiteX3" fmla="*/ 0 w 1045354"/>
              <a:gd name="connsiteY3" fmla="*/ 522677 h 522677"/>
              <a:gd name="connsiteX4" fmla="*/ 0 w 1045354"/>
              <a:gd name="connsiteY4" fmla="*/ 0 h 52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354" h="522677">
                <a:moveTo>
                  <a:pt x="0" y="0"/>
                </a:moveTo>
                <a:lnTo>
                  <a:pt x="1045354" y="0"/>
                </a:lnTo>
                <a:lnTo>
                  <a:pt x="1045354" y="522677"/>
                </a:lnTo>
                <a:lnTo>
                  <a:pt x="0" y="522677"/>
                </a:lnTo>
                <a:lnTo>
                  <a:pt x="0" y="0"/>
                </a:lnTo>
                <a:close/>
              </a:path>
            </a:pathLst>
          </a:custGeom>
          <a:solidFill>
            <a:srgbClr val="22B14C"/>
          </a:solidFill>
          <a:ln w="55000" cap="flat" cmpd="thickThin" algn="ctr">
            <a:solidFill>
              <a:srgbClr val="23B84F"/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WT12-SPECTRUM</a:t>
            </a:r>
          </a:p>
        </p:txBody>
      </p:sp>
      <p:pic>
        <p:nvPicPr>
          <p:cNvPr id="68" name="Grafik 67" descr="Stern">
            <a:extLst>
              <a:ext uri="{FF2B5EF4-FFF2-40B4-BE49-F238E27FC236}">
                <a16:creationId xmlns:a16="http://schemas.microsoft.com/office/drawing/2014/main" id="{F908F78F-80D9-41E1-AFBB-0D5ACCA00D0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11807" y="4073072"/>
            <a:ext cx="321324" cy="321324"/>
          </a:xfrm>
          <a:prstGeom prst="rect">
            <a:avLst/>
          </a:prstGeom>
        </p:spPr>
      </p:pic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50F36095-6898-4512-8F44-4A5CA15C10D9}"/>
              </a:ext>
            </a:extLst>
          </p:cNvPr>
          <p:cNvSpPr/>
          <p:nvPr/>
        </p:nvSpPr>
        <p:spPr>
          <a:xfrm>
            <a:off x="7308698" y="3242814"/>
            <a:ext cx="156476" cy="11068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6816"/>
                </a:lnTo>
                <a:lnTo>
                  <a:pt x="154829" y="1106816"/>
                </a:lnTo>
              </a:path>
            </a:pathLst>
          </a:custGeom>
          <a:noFill/>
          <a:ln w="25400" cmpd="sng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Freihandform: Form 69">
            <a:extLst>
              <a:ext uri="{FF2B5EF4-FFF2-40B4-BE49-F238E27FC236}">
                <a16:creationId xmlns:a16="http://schemas.microsoft.com/office/drawing/2014/main" id="{9B87F77B-FB20-4B90-997A-0F07E618351A}"/>
              </a:ext>
            </a:extLst>
          </p:cNvPr>
          <p:cNvSpPr/>
          <p:nvPr/>
        </p:nvSpPr>
        <p:spPr>
          <a:xfrm>
            <a:off x="7313753" y="3793080"/>
            <a:ext cx="156476" cy="11068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6816"/>
                </a:lnTo>
                <a:lnTo>
                  <a:pt x="154829" y="1106816"/>
                </a:lnTo>
              </a:path>
            </a:pathLst>
          </a:custGeom>
          <a:noFill/>
          <a:ln w="25400" cmpd="sng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Freihandform: Form 79">
            <a:extLst>
              <a:ext uri="{FF2B5EF4-FFF2-40B4-BE49-F238E27FC236}">
                <a16:creationId xmlns:a16="http://schemas.microsoft.com/office/drawing/2014/main" id="{020CC2F3-9F96-45DA-9E4B-0F1BCC79834B}"/>
              </a:ext>
            </a:extLst>
          </p:cNvPr>
          <p:cNvSpPr/>
          <p:nvPr/>
        </p:nvSpPr>
        <p:spPr>
          <a:xfrm>
            <a:off x="8896127" y="2538604"/>
            <a:ext cx="172573" cy="45874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58743"/>
                </a:lnTo>
                <a:lnTo>
                  <a:pt x="170756" y="458743"/>
                </a:lnTo>
              </a:path>
            </a:pathLst>
          </a:custGeom>
          <a:noFill/>
          <a:ln w="25400" cmpd="sng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1" name="Freihandform: Form 80">
            <a:hlinkClick r:id="rId12"/>
            <a:extLst>
              <a:ext uri="{FF2B5EF4-FFF2-40B4-BE49-F238E27FC236}">
                <a16:creationId xmlns:a16="http://schemas.microsoft.com/office/drawing/2014/main" id="{B0E98384-F0BB-481B-A8C3-272D4DF55E5B}"/>
              </a:ext>
            </a:extLst>
          </p:cNvPr>
          <p:cNvSpPr/>
          <p:nvPr/>
        </p:nvSpPr>
        <p:spPr>
          <a:xfrm>
            <a:off x="8920068" y="2670839"/>
            <a:ext cx="1056476" cy="522677"/>
          </a:xfrm>
          <a:custGeom>
            <a:avLst/>
            <a:gdLst>
              <a:gd name="connsiteX0" fmla="*/ 0 w 1045354"/>
              <a:gd name="connsiteY0" fmla="*/ 0 h 522677"/>
              <a:gd name="connsiteX1" fmla="*/ 1045354 w 1045354"/>
              <a:gd name="connsiteY1" fmla="*/ 0 h 522677"/>
              <a:gd name="connsiteX2" fmla="*/ 1045354 w 1045354"/>
              <a:gd name="connsiteY2" fmla="*/ 522677 h 522677"/>
              <a:gd name="connsiteX3" fmla="*/ 0 w 1045354"/>
              <a:gd name="connsiteY3" fmla="*/ 522677 h 522677"/>
              <a:gd name="connsiteX4" fmla="*/ 0 w 1045354"/>
              <a:gd name="connsiteY4" fmla="*/ 0 h 52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354" h="522677">
                <a:moveTo>
                  <a:pt x="0" y="0"/>
                </a:moveTo>
                <a:lnTo>
                  <a:pt x="1045354" y="0"/>
                </a:lnTo>
                <a:lnTo>
                  <a:pt x="1045354" y="522677"/>
                </a:lnTo>
                <a:lnTo>
                  <a:pt x="0" y="5226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5000" cap="flat" cmpd="thickThin" algn="ctr">
            <a:solidFill>
              <a:srgbClr val="BAA8CF"/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300" dirty="0">
                <a:solidFill>
                  <a:prstClr val="white"/>
                </a:solidFill>
                <a:latin typeface="Calibri"/>
              </a:rPr>
              <a:t>WideSCAN</a:t>
            </a:r>
          </a:p>
        </p:txBody>
      </p:sp>
      <p:pic>
        <p:nvPicPr>
          <p:cNvPr id="65" name="Grafik 64" descr="Stern">
            <a:extLst>
              <a:ext uri="{FF2B5EF4-FFF2-40B4-BE49-F238E27FC236}">
                <a16:creationId xmlns:a16="http://schemas.microsoft.com/office/drawing/2014/main" id="{90E5F428-BA83-4BDC-8202-BD00F57E9025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43733" y="5153868"/>
            <a:ext cx="239411" cy="239411"/>
          </a:xfrm>
          <a:prstGeom prst="rect">
            <a:avLst/>
          </a:prstGeom>
        </p:spPr>
      </p:pic>
      <p:sp>
        <p:nvSpPr>
          <p:cNvPr id="8" name="Freihandform: Form 7">
            <a:hlinkClick r:id="rId21"/>
            <a:extLst>
              <a:ext uri="{FF2B5EF4-FFF2-40B4-BE49-F238E27FC236}">
                <a16:creationId xmlns:a16="http://schemas.microsoft.com/office/drawing/2014/main" id="{4CB06401-91F0-39CC-4203-43381931BEBA}"/>
              </a:ext>
            </a:extLst>
          </p:cNvPr>
          <p:cNvSpPr/>
          <p:nvPr/>
        </p:nvSpPr>
        <p:spPr>
          <a:xfrm>
            <a:off x="1865929" y="2670840"/>
            <a:ext cx="1215030" cy="522677"/>
          </a:xfrm>
          <a:custGeom>
            <a:avLst/>
            <a:gdLst>
              <a:gd name="connsiteX0" fmla="*/ 0 w 1218945"/>
              <a:gd name="connsiteY0" fmla="*/ 0 h 408284"/>
              <a:gd name="connsiteX1" fmla="*/ 1218945 w 1218945"/>
              <a:gd name="connsiteY1" fmla="*/ 0 h 408284"/>
              <a:gd name="connsiteX2" fmla="*/ 1218945 w 1218945"/>
              <a:gd name="connsiteY2" fmla="*/ 408284 h 408284"/>
              <a:gd name="connsiteX3" fmla="*/ 0 w 1218945"/>
              <a:gd name="connsiteY3" fmla="*/ 408284 h 408284"/>
              <a:gd name="connsiteX4" fmla="*/ 0 w 1218945"/>
              <a:gd name="connsiteY4" fmla="*/ 0 h 40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45" h="408284">
                <a:moveTo>
                  <a:pt x="0" y="0"/>
                </a:moveTo>
                <a:lnTo>
                  <a:pt x="1218945" y="0"/>
                </a:lnTo>
                <a:lnTo>
                  <a:pt x="1218945" y="408284"/>
                </a:lnTo>
                <a:lnTo>
                  <a:pt x="0" y="408284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55000" cap="flat" cmpd="thickThin" algn="ctr">
            <a:solidFill>
              <a:srgbClr val="FF6A00"/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300" kern="1200" dirty="0"/>
              <a:t>BE5-V3A</a:t>
            </a:r>
            <a:br>
              <a:rPr lang="de-DE" sz="1300" kern="1200" dirty="0"/>
            </a:br>
            <a:r>
              <a:rPr lang="de-DE" sz="1300" kern="1200" dirty="0" err="1"/>
              <a:t>Automatisch</a:t>
            </a:r>
            <a:endParaRPr lang="de-DE" sz="1300" kern="1200" dirty="0"/>
          </a:p>
        </p:txBody>
      </p:sp>
      <p:sp>
        <p:nvSpPr>
          <p:cNvPr id="15" name="Freihandform: Form 14">
            <a:hlinkClick r:id="rId3"/>
            <a:extLst>
              <a:ext uri="{FF2B5EF4-FFF2-40B4-BE49-F238E27FC236}">
                <a16:creationId xmlns:a16="http://schemas.microsoft.com/office/drawing/2014/main" id="{9397795B-2D66-566E-90ED-5E2A62BC474E}"/>
              </a:ext>
            </a:extLst>
          </p:cNvPr>
          <p:cNvSpPr/>
          <p:nvPr/>
        </p:nvSpPr>
        <p:spPr>
          <a:xfrm>
            <a:off x="1857101" y="3326848"/>
            <a:ext cx="1218921" cy="522677"/>
          </a:xfrm>
          <a:custGeom>
            <a:avLst/>
            <a:gdLst>
              <a:gd name="connsiteX0" fmla="*/ 0 w 1218921"/>
              <a:gd name="connsiteY0" fmla="*/ 0 h 409069"/>
              <a:gd name="connsiteX1" fmla="*/ 1218921 w 1218921"/>
              <a:gd name="connsiteY1" fmla="*/ 0 h 409069"/>
              <a:gd name="connsiteX2" fmla="*/ 1218921 w 1218921"/>
              <a:gd name="connsiteY2" fmla="*/ 409069 h 409069"/>
              <a:gd name="connsiteX3" fmla="*/ 0 w 1218921"/>
              <a:gd name="connsiteY3" fmla="*/ 409069 h 409069"/>
              <a:gd name="connsiteX4" fmla="*/ 0 w 1218921"/>
              <a:gd name="connsiteY4" fmla="*/ 0 h 40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21" h="409069">
                <a:moveTo>
                  <a:pt x="0" y="0"/>
                </a:moveTo>
                <a:lnTo>
                  <a:pt x="1218921" y="0"/>
                </a:lnTo>
                <a:lnTo>
                  <a:pt x="1218921" y="409069"/>
                </a:lnTo>
                <a:lnTo>
                  <a:pt x="0" y="409069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55000" cap="flat" cmpd="thickThin" algn="ctr">
            <a:solidFill>
              <a:srgbClr val="FF6A00"/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algn="ctr" defTabSz="57785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de-DE" sz="1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BE5-V2</a:t>
            </a:r>
            <a:br>
              <a:rPr lang="de-DE" sz="13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de-DE" sz="13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Automatisch</a:t>
            </a:r>
            <a:br>
              <a:rPr lang="de-DE" sz="14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de-DE" sz="14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Grafik 20" descr="Stern">
            <a:extLst>
              <a:ext uri="{FF2B5EF4-FFF2-40B4-BE49-F238E27FC236}">
                <a16:creationId xmlns:a16="http://schemas.microsoft.com/office/drawing/2014/main" id="{0F793998-6951-9AE9-C7D7-BAD5D889434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06310" y="3254039"/>
            <a:ext cx="321324" cy="3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71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p14="http://schemas.microsoft.com/office/powerpoint/2010/main" xmlns:asvg="http://schemas.microsoft.com/office/drawing/2016/SVG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Scan2Net</a:t>
            </a:r>
            <a:r>
              <a:rPr lang="en-US" baseline="30000" dirty="0"/>
              <a:t>©</a:t>
            </a:r>
            <a:r>
              <a:rPr lang="en-US" dirty="0"/>
              <a:t> Technologie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©2023 Image Access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1D0177-9B90-42C7-9758-587BEFE95A7A}"/>
              </a:ext>
            </a:extLst>
          </p:cNvPr>
          <p:cNvSpPr txBox="1">
            <a:spLocks/>
          </p:cNvSpPr>
          <p:nvPr/>
        </p:nvSpPr>
        <p:spPr>
          <a:xfrm>
            <a:off x="-1" y="906277"/>
            <a:ext cx="1551609" cy="2950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kern="1200" baseline="0">
                <a:solidFill>
                  <a:srgbClr val="27F53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Software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D52BC5-5A1D-4F6C-B8A3-F2BAAEB3D226}"/>
              </a:ext>
            </a:extLst>
          </p:cNvPr>
          <p:cNvSpPr txBox="1"/>
          <p:nvPr/>
        </p:nvSpPr>
        <p:spPr>
          <a:xfrm>
            <a:off x="1407592" y="1235384"/>
            <a:ext cx="3456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Einzigartige Technologieplattform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Basis aller Image Access-Scanner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Unterstützt alle Browser auf Windows-, Mac- und Linux-PCs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Keine zu installierende Software, kein zusätzlicher PC für den Betrieb erforderlich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Nur IP-Adresse und Browser für den Betrieb des Scanners erforderlich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Drahtloser mobiler Betrieb über Scan2Pad® für </a:t>
            </a:r>
            <a:r>
              <a:rPr lang="en-US" sz="1600" dirty="0" err="1"/>
              <a:t>iPADs</a:t>
            </a:r>
            <a:r>
              <a:rPr lang="en-US" sz="1600" dirty="0"/>
              <a:t>, Android-Tablets und Smartphones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543A3C-A7DF-493A-8DCE-1A8333298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5" y="1201315"/>
            <a:ext cx="5200633" cy="24963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13359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änzend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2140</Words>
  <Application>Microsoft Office PowerPoint</Application>
  <PresentationFormat>Benutzerdefiniert</PresentationFormat>
  <Paragraphs>508</Paragraphs>
  <Slides>35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8" baseType="lpstr">
      <vt:lpstr>Arial</vt:lpstr>
      <vt:lpstr>Calibri</vt:lpstr>
      <vt:lpstr>1_Larissa</vt:lpstr>
      <vt:lpstr>Unternehmenspräsentation</vt:lpstr>
      <vt:lpstr>Der CEO und COO stellen sich vor</vt:lpstr>
      <vt:lpstr>Unser Auftrag</vt:lpstr>
      <vt:lpstr>Image Access Fakten</vt:lpstr>
      <vt:lpstr>Fakten Image Access LP</vt:lpstr>
      <vt:lpstr>Geschichte des Unternehmens</vt:lpstr>
      <vt:lpstr>Geschäftssektoren / Zielmärkte</vt:lpstr>
      <vt:lpstr>Produktübersicht</vt:lpstr>
      <vt:lpstr>Scan2Net© Technologie</vt:lpstr>
      <vt:lpstr>Bookeye 5-Scanner </vt:lpstr>
      <vt:lpstr>Bookeye 5-Scanner</vt:lpstr>
      <vt:lpstr>Bookeye 5-Scanner</vt:lpstr>
      <vt:lpstr>Bookeye 5-Scanner</vt:lpstr>
      <vt:lpstr>Bookeye 5-Scanner</vt:lpstr>
      <vt:lpstr>Bookeye 5-Scanner</vt:lpstr>
      <vt:lpstr>WideTEK Flachbettscanner</vt:lpstr>
      <vt:lpstr>WideTEK Flachbettscanner</vt:lpstr>
      <vt:lpstr>WideTEK Flachbettscanner</vt:lpstr>
      <vt:lpstr>WideTEK CIS-Scanner</vt:lpstr>
      <vt:lpstr>WideTEK CCD-Scanner</vt:lpstr>
      <vt:lpstr>MFP-Lösungen</vt:lpstr>
      <vt:lpstr>WideTEK 36ART Scanner</vt:lpstr>
      <vt:lpstr>WideSCAN</vt:lpstr>
      <vt:lpstr>Kernkompetenzen</vt:lpstr>
      <vt:lpstr>Unternehmensleitung und Vertriebsteams</vt:lpstr>
      <vt:lpstr>Technologische Marktführerschaft</vt:lpstr>
      <vt:lpstr>Qualitätsstandard</vt:lpstr>
      <vt:lpstr>Zertifizierungen</vt:lpstr>
      <vt:lpstr>Sponsoring, Mitgliedschaften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Image Access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Access Company Presentation</dc:title>
  <dc:subject>A presenation about mission, products, location, technology, key figures and other.</dc:subject>
  <dc:creator>Thomas Ingendoh</dc:creator>
  <cp:keywords>Scan2Net, Bookeye, WideTEK, 3D scan, V-mode, book scan, rating A, docId:9C8ECD07C1E1535A671233CA679B013E</cp:keywords>
  <dc:description>Image Access presentation</dc:description>
  <cp:lastModifiedBy>Thomas Ingendoh</cp:lastModifiedBy>
  <cp:revision>983</cp:revision>
  <cp:lastPrinted>2013-07-05T12:57:15Z</cp:lastPrinted>
  <dcterms:created xsi:type="dcterms:W3CDTF">2013-02-04T08:43:28Z</dcterms:created>
  <dcterms:modified xsi:type="dcterms:W3CDTF">2023-05-21T10:53:26Z</dcterms:modified>
  <cp:category>Image Access Presentation</cp:category>
  <cp:contentStatus>Released</cp:contentStatus>
</cp:coreProperties>
</file>